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sldIdLst>
    <p:sldId id="1644" r:id="rId5"/>
    <p:sldId id="1649" r:id="rId6"/>
    <p:sldId id="2147483390" r:id="rId7"/>
    <p:sldId id="2147483396" r:id="rId8"/>
    <p:sldId id="2147483397" r:id="rId9"/>
    <p:sldId id="2147483399" r:id="rId10"/>
    <p:sldId id="2147483398" r:id="rId11"/>
    <p:sldId id="2147483401" r:id="rId12"/>
    <p:sldId id="2147483406" r:id="rId13"/>
    <p:sldId id="2147483409" r:id="rId14"/>
    <p:sldId id="2147483416" r:id="rId15"/>
    <p:sldId id="214748342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rketing" id="{2D3DC53A-7493-B946-9857-8C9B0FD80F28}">
          <p14:sldIdLst>
            <p14:sldId id="1644"/>
            <p14:sldId id="1649"/>
            <p14:sldId id="2147483390"/>
            <p14:sldId id="2147483396"/>
            <p14:sldId id="2147483397"/>
            <p14:sldId id="2147483399"/>
            <p14:sldId id="2147483398"/>
            <p14:sldId id="2147483401"/>
            <p14:sldId id="2147483406"/>
            <p14:sldId id="2147483409"/>
            <p14:sldId id="2147483416"/>
            <p14:sldId id="2147483427"/>
          </p14:sldIdLst>
        </p14:section>
      </p14:sectionLst>
    </p:ext>
    <p:ext uri="{EFAFB233-063F-42B5-8137-9DF3F51BA10A}">
      <p15:sldGuideLst xmlns:p15="http://schemas.microsoft.com/office/powerpoint/2012/main">
        <p15:guide id="1" pos="7197" userDrawn="1">
          <p15:clr>
            <a:srgbClr val="A4A3A4"/>
          </p15:clr>
        </p15:guide>
        <p15:guide id="2" orient="horz"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2827239-A550-492D-1576-CE1DCACE4914}" name="Daryl Schaal (SYNAXIS CORPORATION)" initials="" userId="S::v-darsch@microsoft.com::a951ecaa-969a-4477-a8c9-df0dfa026182" providerId="AD"/>
  <p188:author id="{43FBD742-601A-99F2-A5C3-B2606ED2F3B4}" name="Yuliia Romanika" initials="YR" userId="S::yuliia@stinson.co::6488437a-d01a-4ca0-b9d8-ba28b7c3c226" providerId="AD"/>
  <p188:author id="{C9608F77-E6A5-922C-27E4-5AB15D90D12E}" name="Ryan Barr (KFORCE INC)" initials="RB" userId="S::v-barrryan@microsoft.com::e83be4a8-03e5-4553-9d30-402a8f85fb40" providerId="AD"/>
  <p188:author id="{738BA68B-CFE6-56D8-04E4-52398B7D52EB}" name="Christine Wollin (Unify Consulting LLC)" initials="CW" userId="S::v-chwollin@microsoft.com::143ca00e-dd8a-4e0b-a98c-bceb622960bd" providerId="AD"/>
  <p188:author id="{A73560B5-2C66-083D-E3E7-0D476CD70DC0}" name="Ryan Barr (KFORCE INC)" initials="RB(I" userId="S::v-ryanbarr@microsoft.com::e83be4a8-03e5-4553-9d30-402a8f85fb40" providerId="AD"/>
  <p188:author id="{F73661F5-D9AF-BC2E-098C-F0E8BF0EA6C9}" name="Nidhi Chaudhry" initials="" userId="S::nichaudh@microsoft.com::a212df4e-42ef-43ee-b89a-b89468c47f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7E3E0"/>
    <a:srgbClr val="ECE9E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guide pos="7197"/>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7ABE1F-CA5A-2B44-8AB1-8023C3D7A890}" type="datetimeFigureOut">
              <a:rPr lang="en-US" smtClean="0"/>
              <a:t>3/6/24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57A88C-D68B-7E43-B6BD-8EAA3060908E}" type="slidenum">
              <a:rPr lang="en-US" smtClean="0"/>
              <a:t>‹#›</a:t>
            </a:fld>
            <a:endParaRPr lang="en-US"/>
          </a:p>
        </p:txBody>
      </p:sp>
    </p:spTree>
    <p:extLst>
      <p:ext uri="{BB962C8B-B14F-4D97-AF65-F5344CB8AC3E}">
        <p14:creationId xmlns:p14="http://schemas.microsoft.com/office/powerpoint/2010/main" val="4154804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57A88C-D68B-7E43-B6BD-8EAA3060908E}" type="slidenum">
              <a:rPr lang="en-US" smtClean="0"/>
              <a:t>1</a:t>
            </a:fld>
            <a:endParaRPr lang="en-US"/>
          </a:p>
        </p:txBody>
      </p:sp>
    </p:spTree>
    <p:extLst>
      <p:ext uri="{BB962C8B-B14F-4D97-AF65-F5344CB8AC3E}">
        <p14:creationId xmlns:p14="http://schemas.microsoft.com/office/powerpoint/2010/main" val="4174755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C4B38-0D17-5E6F-7143-E8A952B1EE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217A0C-4EA6-A1C8-8D71-4504B70E61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479229-91E4-7AE8-596F-F0B34F8E02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FACB19D-CE9C-2EEF-6A5E-A306CD4770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57A88C-D68B-7E43-B6BD-8EAA3060908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813910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xml"/><Relationship Id="rId4" Type="http://schemas.openxmlformats.org/officeDocument/2006/relationships/image" Target="../media/image34.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ith Surface Studio">
            <a:extLst>
              <a:ext uri="{FF2B5EF4-FFF2-40B4-BE49-F238E27FC236}">
                <a16:creationId xmlns:a16="http://schemas.microsoft.com/office/drawing/2014/main" id="{DF420509-B374-8484-B263-30454C986927}"/>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6747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9907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2095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05050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729814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551749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7784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3263650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5222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02289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5262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4D1E6E7-6980-34C8-5B50-9BC3D2B8E2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Woman with Surface Studio">
            <a:extLst>
              <a:ext uri="{FF2B5EF4-FFF2-40B4-BE49-F238E27FC236}">
                <a16:creationId xmlns:a16="http://schemas.microsoft.com/office/drawing/2014/main" id="{E3C22DE9-6C06-CD7D-B666-8E7B013109AB}"/>
              </a:ext>
            </a:extLst>
          </p:cNvPr>
          <p:cNvPicPr>
            <a:picLocks/>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059074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24156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14644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186706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755408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871698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22448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4742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87546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80144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1880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square photo 2">
    <p:bg>
      <p:bgPr>
        <a:solidFill>
          <a:srgbClr val="FFF8F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17984"/>
            <a:ext cx="7758903" cy="615553"/>
          </a:xfrm>
        </p:spPr>
        <p:txBody>
          <a:bodyPr wrap="square"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7752752"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4D1E6E7-6980-34C8-5B50-9BC3D2B8E2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54783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08498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06160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79777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32795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40922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5198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338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6885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395663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88374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2" name="Picture 1" descr="Blurred colorful background event walk-in slide.">
            <a:extLst>
              <a:ext uri="{FF2B5EF4-FFF2-40B4-BE49-F238E27FC236}">
                <a16:creationId xmlns:a16="http://schemas.microsoft.com/office/drawing/2014/main" id="{4399D1A5-C9CE-ABF9-9162-DCBA64CF751B}"/>
              </a:ext>
            </a:extLst>
          </p:cNvPr>
          <p:cNvPicPr>
            <a:picLocks/>
          </p:cNvPicPr>
          <p:nvPr userDrawn="1"/>
        </p:nvPicPr>
        <p:blipFill rotWithShape="1">
          <a:blip r:embed="rId2" cstate="screen">
            <a:alphaModFix amt="85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l="12026" t="3222" r="15224" b="5597"/>
          <a:stretch/>
        </p:blipFill>
        <p:spPr bwMode="ltGray">
          <a:xfrm rot="16200000" flipH="1">
            <a:off x="2668524" y="-2665476"/>
            <a:ext cx="6858000" cy="12188952"/>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575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310333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191305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205321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99401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2405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91538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1859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720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5209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0733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01782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49605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 Light Gradient">
    <p:bg>
      <p:bgPr>
        <a:gradFill>
          <a:gsLst>
            <a:gs pos="0">
              <a:srgbClr val="50E6FF"/>
            </a:gs>
            <a:gs pos="100000">
              <a:srgbClr val="D59DFF"/>
            </a:gs>
          </a:gsLst>
          <a:lin ang="2400000" scaled="0"/>
        </a:gra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C35D8F7-37B3-8A61-0D77-6182149CE4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89773914"/>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65760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352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0334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698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1664206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10"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3"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44.jpeg"/><Relationship Id="rId4" Type="http://schemas.openxmlformats.org/officeDocument/2006/relationships/image" Target="../media/image43.png"/></Relationships>
</file>

<file path=ppt/slides/_rels/slide10.xml.rels><?xml version="1.0" encoding="UTF-8" standalone="yes"?>
<Relationships xmlns="http://schemas.openxmlformats.org/package/2006/relationships"><Relationship Id="rId8" Type="http://schemas.openxmlformats.org/officeDocument/2006/relationships/hyperlink" Target="https://support.microsoft.com/en-us/copilot-teams" TargetMode="External"/><Relationship Id="rId13"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12" Type="http://schemas.openxmlformats.org/officeDocument/2006/relationships/hyperlink" Target="https://support.microsoft.com/en-us/copilot-loop" TargetMode="External"/><Relationship Id="rId2" Type="http://schemas.openxmlformats.org/officeDocument/2006/relationships/hyperlink" Target="https://support.microsoft.com/en-us/copilot-word" TargetMode="External"/><Relationship Id="rId1" Type="http://schemas.openxmlformats.org/officeDocument/2006/relationships/slideLayout" Target="../slideLayouts/slideLayout15.xml"/><Relationship Id="rId6" Type="http://schemas.openxmlformats.org/officeDocument/2006/relationships/hyperlink" Target="https://support.microsoft.com/en-us/topic/overview-of-microsoft-365-chat-preview-5b00a52d-7296-48ee-b938-b95b7209f737" TargetMode="External"/><Relationship Id="rId11" Type="http://schemas.openxmlformats.org/officeDocument/2006/relationships/image" Target="../media/image60.png"/><Relationship Id="rId5" Type="http://schemas.openxmlformats.org/officeDocument/2006/relationships/image" Target="../media/image56.svg"/><Relationship Id="rId15" Type="http://schemas.openxmlformats.org/officeDocument/2006/relationships/image" Target="../media/image64.png"/><Relationship Id="rId10" Type="http://schemas.openxmlformats.org/officeDocument/2006/relationships/hyperlink" Target="https://support.microsoft.com/en-us/copilot-powerpoint" TargetMode="External"/><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63.svg"/></Relationships>
</file>

<file path=ppt/slides/_rels/slide11.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hyperlink" Target="https://support.microsoft.com/en-us/copilot-powerpoint" TargetMode="External"/><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57.png"/><Relationship Id="rId2" Type="http://schemas.openxmlformats.org/officeDocument/2006/relationships/hyperlink" Target="https://support.microsoft.com/en-us/copilot-word" TargetMode="External"/><Relationship Id="rId1" Type="http://schemas.openxmlformats.org/officeDocument/2006/relationships/slideLayout" Target="../slideLayouts/slideLayout15.xml"/><Relationship Id="rId6" Type="http://schemas.openxmlformats.org/officeDocument/2006/relationships/hyperlink" Target="https://support.microsoft.com/en-us/copilot-loop" TargetMode="External"/><Relationship Id="rId11" Type="http://schemas.openxmlformats.org/officeDocument/2006/relationships/hyperlink" Target="https://support.microsoft.com/en-us/copilot-teams" TargetMode="External"/><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hyperlink" Target="https://support.microsoft.com/en-us/topic/overview-of-microsoft-365-chat-preview-5b00a52d-7296-48ee-b938-b95b7209f737" TargetMode="External"/><Relationship Id="rId9" Type="http://schemas.openxmlformats.org/officeDocument/2006/relationships/hyperlink" Target="https://support.microsoft.com/en-us/copilot-whiteboard" TargetMode="External"/><Relationship Id="rId14" Type="http://schemas.openxmlformats.org/officeDocument/2006/relationships/image" Target="../media/image60.pn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hyperlink" Target="https://support.microsoft.com/en-us/copilot-whiteboard" TargetMode="External"/><Relationship Id="rId3" Type="http://schemas.openxmlformats.org/officeDocument/2006/relationships/image" Target="../media/image67.svg"/><Relationship Id="rId7" Type="http://schemas.openxmlformats.org/officeDocument/2006/relationships/hyperlink" Target="https://support.microsoft.com/en-us/copilot-word" TargetMode="External"/><Relationship Id="rId12" Type="http://schemas.openxmlformats.org/officeDocument/2006/relationships/image" Target="../media/image60.png"/><Relationship Id="rId17" Type="http://schemas.openxmlformats.org/officeDocument/2006/relationships/image" Target="../media/image64.png"/><Relationship Id="rId2" Type="http://schemas.openxmlformats.org/officeDocument/2006/relationships/image" Target="../media/image66.png"/><Relationship Id="rId16" Type="http://schemas.openxmlformats.org/officeDocument/2006/relationships/image" Target="../media/image54.png"/><Relationship Id="rId1" Type="http://schemas.openxmlformats.org/officeDocument/2006/relationships/slideLayout" Target="../slideLayouts/slideLayout15.xml"/><Relationship Id="rId6" Type="http://schemas.openxmlformats.org/officeDocument/2006/relationships/image" Target="../media/image56.svg"/><Relationship Id="rId11" Type="http://schemas.openxmlformats.org/officeDocument/2006/relationships/hyperlink" Target="https://support.microsoft.com/en-us/copilot-powerpoint" TargetMode="External"/><Relationship Id="rId5" Type="http://schemas.openxmlformats.org/officeDocument/2006/relationships/image" Target="../media/image55.png"/><Relationship Id="rId15" Type="http://schemas.openxmlformats.org/officeDocument/2006/relationships/hyperlink" Target="https://support.microsoft.com/en-us/copilot-excel" TargetMode="External"/><Relationship Id="rId10" Type="http://schemas.openxmlformats.org/officeDocument/2006/relationships/image" Target="../media/image57.png"/><Relationship Id="rId4" Type="http://schemas.openxmlformats.org/officeDocument/2006/relationships/image" Target="../media/image68.png"/><Relationship Id="rId9" Type="http://schemas.openxmlformats.org/officeDocument/2006/relationships/hyperlink" Target="https://support.microsoft.com/en-us/copilot-teams" TargetMode="External"/><Relationship Id="rId14"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 Id="rId5" Type="http://schemas.openxmlformats.org/officeDocument/2006/relationships/image" Target="../media/image48.sv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 Target="slide8.xml"/><Relationship Id="rId7" Type="http://schemas.openxmlformats.org/officeDocument/2006/relationships/slide" Target="slide12.xml"/><Relationship Id="rId2" Type="http://schemas.openxmlformats.org/officeDocument/2006/relationships/slide" Target="slide7.xml"/><Relationship Id="rId1" Type="http://schemas.openxmlformats.org/officeDocument/2006/relationships/slideLayout" Target="../slideLayouts/slideLayout15.xml"/><Relationship Id="rId6" Type="http://schemas.openxmlformats.org/officeDocument/2006/relationships/slide" Target="slide11.xml"/><Relationship Id="rId5" Type="http://schemas.openxmlformats.org/officeDocument/2006/relationships/slide" Target="slide10.xml"/><Relationship Id="rId10" Type="http://schemas.openxmlformats.org/officeDocument/2006/relationships/slide" Target="slide6.xml"/><Relationship Id="rId4" Type="http://schemas.openxmlformats.org/officeDocument/2006/relationships/slide" Target="slide9.xml"/><Relationship Id="rId9" Type="http://schemas.openxmlformats.org/officeDocument/2006/relationships/slide" Target="slide5.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9.png"/><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9.png"/><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52.jpe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9.png"/><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53.jpeg"/></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0.png"/><Relationship Id="rId3" Type="http://schemas.openxmlformats.org/officeDocument/2006/relationships/hyperlink" Target="https://support.microsoft.com/en-us/copilot-excel" TargetMode="External"/><Relationship Id="rId7" Type="http://schemas.openxmlformats.org/officeDocument/2006/relationships/hyperlink" Target="https://support.microsoft.com/en-us/copilot-teams" TargetMode="External"/><Relationship Id="rId12" Type="http://schemas.openxmlformats.org/officeDocument/2006/relationships/hyperlink" Target="https://support.microsoft.com/en-us/copilot-powerpoint"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56.svg"/><Relationship Id="rId11" Type="http://schemas.openxmlformats.org/officeDocument/2006/relationships/image" Target="../media/image59.png"/><Relationship Id="rId5" Type="http://schemas.openxmlformats.org/officeDocument/2006/relationships/image" Target="../media/image55.png"/><Relationship Id="rId10" Type="http://schemas.openxmlformats.org/officeDocument/2006/relationships/image" Target="../media/image58.png"/><Relationship Id="rId4" Type="http://schemas.openxmlformats.org/officeDocument/2006/relationships/image" Target="../media/image54.png"/><Relationship Id="rId9" Type="http://schemas.openxmlformats.org/officeDocument/2006/relationships/hyperlink" Target="https://support.microsoft.com/en-us/copilot-word"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support.microsoft.com/en-us/copilot-powerpoint" TargetMode="External"/><Relationship Id="rId13"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57.png"/><Relationship Id="rId12" Type="http://schemas.openxmlformats.org/officeDocument/2006/relationships/hyperlink" Target="https://support.microsoft.com/en-us/copilot-loop" TargetMode="External"/><Relationship Id="rId2" Type="http://schemas.openxmlformats.org/officeDocument/2006/relationships/hyperlink" Target="https://support.microsoft.com/en-us/topic/overview-of-microsoft-365-chat-preview-5b00a52d-7296-48ee-b938-b95b7209f737" TargetMode="External"/><Relationship Id="rId1" Type="http://schemas.openxmlformats.org/officeDocument/2006/relationships/slideLayout" Target="../slideLayouts/slideLayout15.xml"/><Relationship Id="rId6" Type="http://schemas.openxmlformats.org/officeDocument/2006/relationships/hyperlink" Target="https://support.microsoft.com/en-us/copilot-teams" TargetMode="External"/><Relationship Id="rId11" Type="http://schemas.openxmlformats.org/officeDocument/2006/relationships/image" Target="../media/image54.png"/><Relationship Id="rId5" Type="http://schemas.openxmlformats.org/officeDocument/2006/relationships/image" Target="../media/image58.png"/><Relationship Id="rId10" Type="http://schemas.openxmlformats.org/officeDocument/2006/relationships/hyperlink" Target="https://support.microsoft.com/en-us/copilot-excel" TargetMode="External"/><Relationship Id="rId4" Type="http://schemas.openxmlformats.org/officeDocument/2006/relationships/hyperlink" Target="https://support.microsoft.com/en-us/copilot-word" TargetMode="External"/><Relationship Id="rId9" Type="http://schemas.openxmlformats.org/officeDocument/2006/relationships/image" Target="../media/image60.png"/><Relationship Id="rId14" Type="http://schemas.openxmlformats.org/officeDocument/2006/relationships/image" Target="../media/image63.svg"/></Relationships>
</file>

<file path=ppt/slides/_rels/slide9.xml.rels><?xml version="1.0" encoding="UTF-8" standalone="yes"?>
<Relationships xmlns="http://schemas.openxmlformats.org/package/2006/relationships"><Relationship Id="rId8" Type="http://schemas.openxmlformats.org/officeDocument/2006/relationships/hyperlink" Target="https://support.microsoft.com/en-us/copilot-word" TargetMode="External"/><Relationship Id="rId13" Type="http://schemas.openxmlformats.org/officeDocument/2006/relationships/image" Target="../media/image56.svg"/><Relationship Id="rId3" Type="http://schemas.openxmlformats.org/officeDocument/2006/relationships/image" Target="../media/image57.png"/><Relationship Id="rId7" Type="http://schemas.openxmlformats.org/officeDocument/2006/relationships/image" Target="../media/image54.png"/><Relationship Id="rId12" Type="http://schemas.openxmlformats.org/officeDocument/2006/relationships/image" Target="../media/image55.png"/><Relationship Id="rId2" Type="http://schemas.openxmlformats.org/officeDocument/2006/relationships/hyperlink" Target="https://support.microsoft.com/en-us/copilot-teams" TargetMode="External"/><Relationship Id="rId1" Type="http://schemas.openxmlformats.org/officeDocument/2006/relationships/slideLayout" Target="../slideLayouts/slideLayout15.xml"/><Relationship Id="rId6" Type="http://schemas.openxmlformats.org/officeDocument/2006/relationships/hyperlink" Target="https://support.microsoft.com/en-us/copilot-excel" TargetMode="External"/><Relationship Id="rId11"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hyperlink" Target="https://support.microsoft.com/en-us/topic/overview-of-microsoft-365-chat-preview-5b00a52d-7296-48ee-b938-b95b7209f737" TargetMode="External"/><Relationship Id="rId4" Type="http://schemas.openxmlformats.org/officeDocument/2006/relationships/hyperlink" Target="https://support.microsoft.com/en-us/copilot-powerpoint" TargetMode="External"/><Relationship Id="rId9"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7E3E0"/>
        </a:solidFill>
        <a:effectLst/>
      </p:bgPr>
    </p:bg>
    <p:spTree>
      <p:nvGrpSpPr>
        <p:cNvPr id="1" name=""/>
        <p:cNvGrpSpPr/>
        <p:nvPr/>
      </p:nvGrpSpPr>
      <p:grpSpPr>
        <a:xfrm>
          <a:off x="0" y="0"/>
          <a:ext cx="0" cy="0"/>
          <a:chOff x="0" y="0"/>
          <a:chExt cx="0" cy="0"/>
        </a:xfrm>
      </p:grpSpPr>
      <p:pic>
        <p:nvPicPr>
          <p:cNvPr id="3" name="Picture 2" descr="A close-up of a logo&#10;&#10;Description automatically generated">
            <a:extLst>
              <a:ext uri="{FF2B5EF4-FFF2-40B4-BE49-F238E27FC236}">
                <a16:creationId xmlns:a16="http://schemas.microsoft.com/office/drawing/2014/main" id="{39E74BCF-B076-AED2-EB3B-759685038F0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1583367" y="0"/>
            <a:ext cx="10608633" cy="6867846"/>
          </a:xfrm>
          <a:prstGeom prst="rect">
            <a:avLst/>
          </a:prstGeom>
        </p:spPr>
      </p:pic>
      <p:sp>
        <p:nvSpPr>
          <p:cNvPr id="5" name="Title 4">
            <a:extLst>
              <a:ext uri="{FF2B5EF4-FFF2-40B4-BE49-F238E27FC236}">
                <a16:creationId xmlns:a16="http://schemas.microsoft.com/office/drawing/2014/main" id="{00989251-49BF-143B-CC48-F95711E4A26C}"/>
              </a:ext>
            </a:extLst>
          </p:cNvPr>
          <p:cNvSpPr>
            <a:spLocks noGrp="1"/>
          </p:cNvSpPr>
          <p:nvPr>
            <p:ph type="title"/>
          </p:nvPr>
        </p:nvSpPr>
        <p:spPr>
          <a:xfrm>
            <a:off x="588264" y="3243302"/>
            <a:ext cx="4733036" cy="1107996"/>
          </a:xfrm>
        </p:spPr>
        <p:txBody>
          <a:bodyPr/>
          <a:lstStyle/>
          <a:p>
            <a:r>
              <a:rPr lang="en-US"/>
              <a:t>Copilot scenarios for</a:t>
            </a:r>
            <a:br>
              <a:rPr lang="en-US"/>
            </a:br>
            <a:r>
              <a:rPr lang="en-US">
                <a:gradFill>
                  <a:gsLst>
                    <a:gs pos="35000">
                      <a:srgbClr val="0078D4"/>
                    </a:gs>
                    <a:gs pos="0">
                      <a:srgbClr val="C03BC4"/>
                    </a:gs>
                  </a:gsLst>
                  <a:path path="circle">
                    <a:fillToRect l="100000" t="100000"/>
                  </a:path>
                </a:gradFill>
              </a:rPr>
              <a:t>Marketing</a:t>
            </a:r>
          </a:p>
        </p:txBody>
      </p:sp>
      <p:pic>
        <p:nvPicPr>
          <p:cNvPr id="6" name="Picture 5" descr="A rainbow colored logo on a black background&#10;&#10;Description automatically generated">
            <a:extLst>
              <a:ext uri="{FF2B5EF4-FFF2-40B4-BE49-F238E27FC236}">
                <a16:creationId xmlns:a16="http://schemas.microsoft.com/office/drawing/2014/main" id="{9993DC62-4060-2762-A3B2-8A5A3417E3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5165" y="1881533"/>
            <a:ext cx="1166467" cy="1166467"/>
          </a:xfrm>
          <a:prstGeom prst="rect">
            <a:avLst/>
          </a:prstGeom>
        </p:spPr>
      </p:pic>
      <p:pic>
        <p:nvPicPr>
          <p:cNvPr id="2" name="Picture 1">
            <a:extLst>
              <a:ext uri="{FF2B5EF4-FFF2-40B4-BE49-F238E27FC236}">
                <a16:creationId xmlns:a16="http://schemas.microsoft.com/office/drawing/2014/main" id="{0822B4D5-18CF-30B3-D1E9-13B78E0C5B0B}"/>
              </a:ext>
              <a:ext uri="{C183D7F6-B498-43B3-948B-1728B52AA6E4}">
                <adec:decorative xmlns:adec="http://schemas.microsoft.com/office/drawing/2017/decorative" val="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242050" y="895349"/>
            <a:ext cx="5086351" cy="5086352"/>
          </a:xfrm>
          <a:prstGeom prst="roundRect">
            <a:avLst>
              <a:gd name="adj" fmla="val 4674"/>
            </a:avLst>
          </a:prstGeom>
          <a:ln w="12700">
            <a:solidFill>
              <a:schemeClr val="bg1"/>
            </a:solidFill>
          </a:ln>
          <a:effectLst>
            <a:outerShdw blurRad="127000" dist="127000" dir="2700000" algn="tl" rotWithShape="0">
              <a:prstClr val="black">
                <a:alpha val="15000"/>
              </a:prstClr>
            </a:outerShdw>
          </a:effectLst>
        </p:spPr>
      </p:pic>
    </p:spTree>
    <p:extLst>
      <p:ext uri="{BB962C8B-B14F-4D97-AF65-F5344CB8AC3E}">
        <p14:creationId xmlns:p14="http://schemas.microsoft.com/office/powerpoint/2010/main" val="7971157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B31E2-79CF-3921-C6A9-1CEECFAAFFD3}"/>
            </a:ext>
          </a:extLst>
        </p:cNvPr>
        <p:cNvGrpSpPr/>
        <p:nvPr/>
      </p:nvGrpSpPr>
      <p:grpSpPr>
        <a:xfrm>
          <a:off x="0" y="0"/>
          <a:ext cx="0" cy="0"/>
          <a:chOff x="0" y="0"/>
          <a:chExt cx="0" cy="0"/>
        </a:xfrm>
      </p:grpSpPr>
      <p:sp>
        <p:nvSpPr>
          <p:cNvPr id="113" name="Rectangle: Rounded Corners 28">
            <a:extLst>
              <a:ext uri="{FF2B5EF4-FFF2-40B4-BE49-F238E27FC236}">
                <a16:creationId xmlns:a16="http://schemas.microsoft.com/office/drawing/2014/main" id="{2200859A-9DF2-CE0C-59C7-C0D795317722}"/>
              </a:ext>
            </a:extLst>
          </p:cNvPr>
          <p:cNvSpPr>
            <a:spLocks/>
          </p:cNvSpPr>
          <p:nvPr/>
        </p:nvSpPr>
        <p:spPr bwMode="auto">
          <a:xfrm>
            <a:off x="588262" y="1257699"/>
            <a:ext cx="11015476" cy="5011339"/>
          </a:xfrm>
          <a:prstGeom prst="roundRect">
            <a:avLst>
              <a:gd name="adj" fmla="val 2074"/>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900">
              <a:solidFill>
                <a:schemeClr val="tx1"/>
              </a:solidFill>
              <a:latin typeface="Segoe UI"/>
              <a:cs typeface="Segoe UI" pitchFamily="34" charset="0"/>
            </a:endParaRPr>
          </a:p>
        </p:txBody>
      </p:sp>
      <p:sp>
        <p:nvSpPr>
          <p:cNvPr id="27" name="Oval 26">
            <a:extLst>
              <a:ext uri="{FF2B5EF4-FFF2-40B4-BE49-F238E27FC236}">
                <a16:creationId xmlns:a16="http://schemas.microsoft.com/office/drawing/2014/main" id="{B142353F-A299-D769-2700-894A5992C8B2}"/>
              </a:ext>
            </a:extLst>
          </p:cNvPr>
          <p:cNvSpPr>
            <a:spLocks/>
          </p:cNvSpPr>
          <p:nvPr/>
        </p:nvSpPr>
        <p:spPr bwMode="auto">
          <a:xfrm>
            <a:off x="8153610" y="2515195"/>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28" name="Oval 27">
            <a:extLst>
              <a:ext uri="{FF2B5EF4-FFF2-40B4-BE49-F238E27FC236}">
                <a16:creationId xmlns:a16="http://schemas.microsoft.com/office/drawing/2014/main" id="{3E9E65F8-F647-282C-7CBD-AF97F8BE071B}"/>
              </a:ext>
            </a:extLst>
          </p:cNvPr>
          <p:cNvSpPr>
            <a:spLocks/>
          </p:cNvSpPr>
          <p:nvPr/>
        </p:nvSpPr>
        <p:spPr bwMode="auto">
          <a:xfrm>
            <a:off x="8642219" y="2515195"/>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10" name="Oval 9">
            <a:extLst>
              <a:ext uri="{FF2B5EF4-FFF2-40B4-BE49-F238E27FC236}">
                <a16:creationId xmlns:a16="http://schemas.microsoft.com/office/drawing/2014/main" id="{7E3F11CC-DE44-1F71-2030-5E16374881FC}"/>
              </a:ext>
            </a:extLst>
          </p:cNvPr>
          <p:cNvSpPr>
            <a:spLocks/>
          </p:cNvSpPr>
          <p:nvPr/>
        </p:nvSpPr>
        <p:spPr bwMode="auto">
          <a:xfrm>
            <a:off x="5074851" y="2480599"/>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2" name="Title 1">
            <a:extLst>
              <a:ext uri="{FF2B5EF4-FFF2-40B4-BE49-F238E27FC236}">
                <a16:creationId xmlns:a16="http://schemas.microsoft.com/office/drawing/2014/main" id="{229AEBEC-3402-510A-35B8-6EEC43630C4A}"/>
              </a:ext>
            </a:extLst>
          </p:cNvPr>
          <p:cNvSpPr>
            <a:spLocks noGrp="1"/>
          </p:cNvSpPr>
          <p:nvPr>
            <p:ph type="title"/>
          </p:nvPr>
        </p:nvSpPr>
        <p:spPr>
          <a:xfrm>
            <a:off x="588263" y="272457"/>
            <a:ext cx="11018520" cy="430887"/>
          </a:xfrm>
        </p:spPr>
        <p:txBody>
          <a:bodyPr/>
          <a:lstStyle/>
          <a:p>
            <a:r>
              <a:rPr lang="en-US" sz="2800">
                <a:gradFill>
                  <a:gsLst>
                    <a:gs pos="35000">
                      <a:srgbClr val="0078D4"/>
                    </a:gs>
                    <a:gs pos="0">
                      <a:srgbClr val="C03BC4"/>
                    </a:gs>
                  </a:gsLst>
                  <a:path path="circle">
                    <a:fillToRect l="100000" t="100000"/>
                  </a:path>
                </a:gradFill>
              </a:rPr>
              <a:t>Marketing use case |</a:t>
            </a:r>
            <a:r>
              <a:rPr lang="en-US" sz="2800"/>
              <a:t> Product Launch</a:t>
            </a:r>
          </a:p>
        </p:txBody>
      </p:sp>
      <p:sp>
        <p:nvSpPr>
          <p:cNvPr id="46" name="Freeform: Shape 2">
            <a:extLst>
              <a:ext uri="{FF2B5EF4-FFF2-40B4-BE49-F238E27FC236}">
                <a16:creationId xmlns:a16="http://schemas.microsoft.com/office/drawing/2014/main" id="{03829D49-C840-B60B-5C23-47C7062204F6}"/>
              </a:ext>
              <a:ext uri="{C183D7F6-B498-43B3-948B-1728B52AA6E4}">
                <adec:decorative xmlns:adec="http://schemas.microsoft.com/office/drawing/2017/decorative" val="1"/>
              </a:ext>
            </a:extLst>
          </p:cNvPr>
          <p:cNvSpPr/>
          <p:nvPr/>
        </p:nvSpPr>
        <p:spPr bwMode="auto">
          <a:xfrm>
            <a:off x="588262" y="1671436"/>
            <a:ext cx="10562486" cy="2453282"/>
          </a:xfrm>
          <a:custGeom>
            <a:avLst/>
            <a:gdLst>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 name="connsiteX0" fmla="*/ 25400 w 9096375"/>
              <a:gd name="connsiteY0" fmla="*/ 0 h 2491048"/>
              <a:gd name="connsiteX1" fmla="*/ 8875992 w 9096375"/>
              <a:gd name="connsiteY1" fmla="*/ 0 h 2491048"/>
              <a:gd name="connsiteX2" fmla="*/ 9096375 w 9096375"/>
              <a:gd name="connsiteY2" fmla="*/ 220383 h 2491048"/>
              <a:gd name="connsiteX3" fmla="*/ 9096375 w 9096375"/>
              <a:gd name="connsiteY3" fmla="*/ 2270665 h 2491048"/>
              <a:gd name="connsiteX4" fmla="*/ 8875992 w 9096375"/>
              <a:gd name="connsiteY4" fmla="*/ 2491048 h 2491048"/>
              <a:gd name="connsiteX5" fmla="*/ 25400 w 9096375"/>
              <a:gd name="connsiteY5" fmla="*/ 2491048 h 2491048"/>
              <a:gd name="connsiteX6" fmla="*/ 0 w 9096375"/>
              <a:gd name="connsiteY6" fmla="*/ 1182948 h 2491048"/>
              <a:gd name="connsiteX7" fmla="*/ 25400 w 9096375"/>
              <a:gd name="connsiteY7" fmla="*/ 0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7" fmla="*/ 91440 w 9096375"/>
              <a:gd name="connsiteY7" fmla="*/ 1274388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0975" h="2491048">
                <a:moveTo>
                  <a:pt x="0" y="0"/>
                </a:moveTo>
                <a:lnTo>
                  <a:pt x="8850592" y="0"/>
                </a:lnTo>
                <a:cubicBezTo>
                  <a:pt x="8972306" y="0"/>
                  <a:pt x="9070975" y="98669"/>
                  <a:pt x="9070975" y="220383"/>
                </a:cubicBezTo>
                <a:lnTo>
                  <a:pt x="9070975" y="2270665"/>
                </a:lnTo>
                <a:cubicBezTo>
                  <a:pt x="9070975" y="2392379"/>
                  <a:pt x="8972306" y="2491048"/>
                  <a:pt x="8850592" y="2491048"/>
                </a:cubicBezTo>
                <a:lnTo>
                  <a:pt x="0" y="2491048"/>
                </a:lnTo>
              </a:path>
            </a:pathLst>
          </a:custGeom>
          <a:ln w="15875" cap="flat">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7" name="Rectangle: Rounded Corners 6">
            <a:extLst>
              <a:ext uri="{FF2B5EF4-FFF2-40B4-BE49-F238E27FC236}">
                <a16:creationId xmlns:a16="http://schemas.microsoft.com/office/drawing/2014/main" id="{C569B195-57FA-91A9-48C3-CD6233946F0A}"/>
              </a:ext>
              <a:ext uri="{C183D7F6-B498-43B3-948B-1728B52AA6E4}">
                <adec:decorative xmlns:adec="http://schemas.microsoft.com/office/drawing/2017/decorative" val="1"/>
              </a:ext>
            </a:extLst>
          </p:cNvPr>
          <p:cNvSpPr/>
          <p:nvPr/>
        </p:nvSpPr>
        <p:spPr bwMode="auto">
          <a:xfrm>
            <a:off x="1107052" y="5416315"/>
            <a:ext cx="2705513" cy="582726"/>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lnSpc>
                <a:spcPct val="110000"/>
              </a:lnSpc>
              <a:spcBef>
                <a:spcPct val="0"/>
              </a:spcBef>
              <a:spcAft>
                <a:spcPct val="0"/>
              </a:spcAft>
            </a:pPr>
            <a:r>
              <a:rPr lang="en-US" sz="900" spc="0">
                <a:solidFill>
                  <a:schemeClr val="tx1"/>
                </a:solidFill>
                <a:latin typeface="Segoe UI"/>
              </a:rPr>
              <a:t>Creating</a:t>
            </a:r>
            <a:r>
              <a:rPr lang="en-US" sz="900" b="1" spc="0">
                <a:solidFill>
                  <a:schemeClr val="tx1"/>
                </a:solidFill>
                <a:latin typeface="Segoe UI"/>
              </a:rPr>
              <a:t> captivating taglines </a:t>
            </a:r>
            <a:r>
              <a:rPr lang="en-US" sz="900" spc="0">
                <a:solidFill>
                  <a:schemeClr val="tx1"/>
                </a:solidFill>
                <a:latin typeface="Segoe UI"/>
              </a:rPr>
              <a:t>is an art – </a:t>
            </a:r>
            <a:br>
              <a:rPr lang="en-US" sz="900" spc="0">
                <a:solidFill>
                  <a:schemeClr val="tx1"/>
                </a:solidFill>
                <a:latin typeface="Segoe UI"/>
              </a:rPr>
            </a:br>
            <a:r>
              <a:rPr lang="en-US" sz="900" spc="0">
                <a:solidFill>
                  <a:schemeClr val="tx1"/>
                </a:solidFill>
                <a:latin typeface="Segoe UI"/>
              </a:rPr>
              <a:t>get started by using the power of the </a:t>
            </a:r>
            <a:br>
              <a:rPr lang="en-US" sz="900" spc="0">
                <a:solidFill>
                  <a:schemeClr val="tx1"/>
                </a:solidFill>
                <a:latin typeface="Segoe UI"/>
              </a:rPr>
            </a:br>
            <a:r>
              <a:rPr lang="en-US" sz="900" spc="0">
                <a:solidFill>
                  <a:schemeClr val="tx1"/>
                </a:solidFill>
                <a:latin typeface="Segoe UI"/>
              </a:rPr>
              <a:t>AI language model.</a:t>
            </a:r>
          </a:p>
        </p:txBody>
      </p:sp>
      <p:sp>
        <p:nvSpPr>
          <p:cNvPr id="48" name="Rectangle: Rounded Corners 4">
            <a:extLst>
              <a:ext uri="{FF2B5EF4-FFF2-40B4-BE49-F238E27FC236}">
                <a16:creationId xmlns:a16="http://schemas.microsoft.com/office/drawing/2014/main" id="{75B89ACB-98AA-03B6-32E3-AD8C0AD94821}"/>
              </a:ext>
            </a:extLst>
          </p:cNvPr>
          <p:cNvSpPr/>
          <p:nvPr/>
        </p:nvSpPr>
        <p:spPr bwMode="auto">
          <a:xfrm>
            <a:off x="1107052" y="3962701"/>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spc="-20">
                <a:ln w="3175">
                  <a:noFill/>
                </a:ln>
                <a:gradFill>
                  <a:gsLst>
                    <a:gs pos="76437">
                      <a:srgbClr val="FFFFFF"/>
                    </a:gs>
                    <a:gs pos="55747">
                      <a:srgbClr val="FFFFFF"/>
                    </a:gs>
                  </a:gsLst>
                  <a:path path="circle">
                    <a:fillToRect l="100000" b="100000"/>
                  </a:path>
                </a:gradFill>
                <a:latin typeface="+mj-lt"/>
                <a:cs typeface="Segoe UI" pitchFamily="34" charset="0"/>
              </a:rPr>
              <a:t>6. Celebrate success</a:t>
            </a:r>
          </a:p>
        </p:txBody>
      </p:sp>
      <p:sp>
        <p:nvSpPr>
          <p:cNvPr id="50" name="Rectangle: Rounded Corners 6">
            <a:extLst>
              <a:ext uri="{FF2B5EF4-FFF2-40B4-BE49-F238E27FC236}">
                <a16:creationId xmlns:a16="http://schemas.microsoft.com/office/drawing/2014/main" id="{B68D1012-048B-E564-2DE3-1C00A6E58848}"/>
              </a:ext>
              <a:ext uri="{C183D7F6-B498-43B3-948B-1728B52AA6E4}">
                <adec:decorative xmlns:adec="http://schemas.microsoft.com/office/drawing/2017/decorative" val="1"/>
              </a:ext>
            </a:extLst>
          </p:cNvPr>
          <p:cNvSpPr/>
          <p:nvPr/>
        </p:nvSpPr>
        <p:spPr bwMode="auto">
          <a:xfrm>
            <a:off x="8028777" y="5414533"/>
            <a:ext cx="2705513" cy="582726"/>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lnSpc>
                <a:spcPct val="110000"/>
              </a:lnSpc>
              <a:spcBef>
                <a:spcPct val="0"/>
              </a:spcBef>
              <a:spcAft>
                <a:spcPct val="0"/>
              </a:spcAft>
            </a:pPr>
            <a:r>
              <a:rPr lang="en-US" sz="900" b="1" spc="0">
                <a:latin typeface="Segoe UI"/>
              </a:rPr>
              <a:t>Prompt Loop</a:t>
            </a:r>
            <a:r>
              <a:rPr lang="en-US" sz="900" spc="0">
                <a:latin typeface="Segoe UI"/>
              </a:rPr>
              <a:t> in Copilot to "Brainstorm a list of creative ways to introduce our new product to customers.”</a:t>
            </a:r>
          </a:p>
        </p:txBody>
      </p:sp>
      <p:sp>
        <p:nvSpPr>
          <p:cNvPr id="51" name="Rectangle: Rounded Corners 7">
            <a:extLst>
              <a:ext uri="{FF2B5EF4-FFF2-40B4-BE49-F238E27FC236}">
                <a16:creationId xmlns:a16="http://schemas.microsoft.com/office/drawing/2014/main" id="{BBCC2A1E-57F8-C89D-C81D-C9BC6CA87314}"/>
              </a:ext>
            </a:extLst>
          </p:cNvPr>
          <p:cNvSpPr/>
          <p:nvPr/>
        </p:nvSpPr>
        <p:spPr bwMode="auto">
          <a:xfrm>
            <a:off x="8028777" y="3964863"/>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spc="-20">
                <a:ln w="3175">
                  <a:noFill/>
                </a:ln>
                <a:gradFill>
                  <a:gsLst>
                    <a:gs pos="76437">
                      <a:srgbClr val="FFFFFF"/>
                    </a:gs>
                    <a:gs pos="55747">
                      <a:srgbClr val="FFFFFF"/>
                    </a:gs>
                  </a:gsLst>
                  <a:path path="circle">
                    <a:fillToRect l="100000" b="100000"/>
                  </a:path>
                </a:gradFill>
                <a:latin typeface="+mj-lt"/>
                <a:cs typeface="Segoe UI" pitchFamily="34" charset="0"/>
              </a:rPr>
              <a:t>4. Develop your assets</a:t>
            </a:r>
          </a:p>
        </p:txBody>
      </p:sp>
      <p:sp>
        <p:nvSpPr>
          <p:cNvPr id="53" name="Rectangle: Rounded Corners 6">
            <a:extLst>
              <a:ext uri="{FF2B5EF4-FFF2-40B4-BE49-F238E27FC236}">
                <a16:creationId xmlns:a16="http://schemas.microsoft.com/office/drawing/2014/main" id="{9177C6CE-1E19-DAFD-E586-030BE6D97C57}"/>
              </a:ext>
              <a:ext uri="{C183D7F6-B498-43B3-948B-1728B52AA6E4}">
                <adec:decorative xmlns:adec="http://schemas.microsoft.com/office/drawing/2017/decorative" val="1"/>
              </a:ext>
            </a:extLst>
          </p:cNvPr>
          <p:cNvSpPr/>
          <p:nvPr/>
        </p:nvSpPr>
        <p:spPr bwMode="auto">
          <a:xfrm>
            <a:off x="1107052" y="3007670"/>
            <a:ext cx="2705513" cy="665832"/>
          </a:xfrm>
          <a:prstGeom prst="roundRect">
            <a:avLst>
              <a:gd name="adj" fmla="val 10001"/>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r>
              <a:rPr lang="en-US" sz="900" b="1" kern="0">
                <a:solidFill>
                  <a:srgbClr val="1A1A1A"/>
                </a:solidFill>
                <a:latin typeface="Segoe UI"/>
              </a:rPr>
              <a:t>Rapidly get up to speed </a:t>
            </a:r>
            <a:r>
              <a:rPr lang="en-US" sz="900" kern="0">
                <a:solidFill>
                  <a:srgbClr val="1A1A1A"/>
                </a:solidFill>
                <a:latin typeface="Segoe UI"/>
              </a:rPr>
              <a:t>to focus on key issues and concerns. Have additional time to identify key pain points for customer. </a:t>
            </a:r>
          </a:p>
        </p:txBody>
      </p:sp>
      <p:sp>
        <p:nvSpPr>
          <p:cNvPr id="49" name="TextBox 48">
            <a:extLst>
              <a:ext uri="{FF2B5EF4-FFF2-40B4-BE49-F238E27FC236}">
                <a16:creationId xmlns:a16="http://schemas.microsoft.com/office/drawing/2014/main" id="{06DFA243-2D77-0E78-36AA-F2116E8D4838}"/>
              </a:ext>
            </a:extLst>
          </p:cNvPr>
          <p:cNvSpPr txBox="1"/>
          <p:nvPr/>
        </p:nvSpPr>
        <p:spPr>
          <a:xfrm>
            <a:off x="1107052" y="1948229"/>
            <a:ext cx="2894677" cy="292709"/>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a:defRPr/>
            </a:pPr>
            <a:r>
              <a:rPr lang="en-US" sz="900">
                <a:solidFill>
                  <a:srgbClr val="000000"/>
                </a:solidFill>
                <a:ea typeface="+mn-ea"/>
                <a:cs typeface="Segoe UI"/>
              </a:rPr>
              <a:t>Use Microsoft 365 Chat to gather market research data to better understand your customer.</a:t>
            </a:r>
          </a:p>
        </p:txBody>
      </p:sp>
      <p:sp>
        <p:nvSpPr>
          <p:cNvPr id="55" name="Rectangle: Rounded Corners 11">
            <a:extLst>
              <a:ext uri="{FF2B5EF4-FFF2-40B4-BE49-F238E27FC236}">
                <a16:creationId xmlns:a16="http://schemas.microsoft.com/office/drawing/2014/main" id="{BEE8820B-C26D-8AAE-B7BF-9E477B4FC707}"/>
              </a:ext>
            </a:extLst>
          </p:cNvPr>
          <p:cNvSpPr/>
          <p:nvPr/>
        </p:nvSpPr>
        <p:spPr bwMode="auto">
          <a:xfrm>
            <a:off x="1107052" y="1505660"/>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spc="-20">
                <a:ln w="3175">
                  <a:noFill/>
                </a:ln>
                <a:gradFill>
                  <a:gsLst>
                    <a:gs pos="76437">
                      <a:srgbClr val="FFFFFF"/>
                    </a:gs>
                    <a:gs pos="55747">
                      <a:srgbClr val="FFFFFF"/>
                    </a:gs>
                  </a:gsLst>
                  <a:path path="circle">
                    <a:fillToRect l="100000" b="100000"/>
                  </a:path>
                </a:gradFill>
                <a:latin typeface="+mj-lt"/>
                <a:cs typeface="Segoe UI" pitchFamily="34" charset="0"/>
              </a:rPr>
              <a:t>1. Learn about your customer</a:t>
            </a:r>
          </a:p>
        </p:txBody>
      </p:sp>
      <p:sp>
        <p:nvSpPr>
          <p:cNvPr id="56" name="Rectangle: Rounded Corners 6">
            <a:extLst>
              <a:ext uri="{FF2B5EF4-FFF2-40B4-BE49-F238E27FC236}">
                <a16:creationId xmlns:a16="http://schemas.microsoft.com/office/drawing/2014/main" id="{1FEFF624-CCD0-984B-C087-9F050A82CC84}"/>
              </a:ext>
              <a:ext uri="{C183D7F6-B498-43B3-948B-1728B52AA6E4}">
                <adec:decorative xmlns:adec="http://schemas.microsoft.com/office/drawing/2017/decorative" val="1"/>
              </a:ext>
            </a:extLst>
          </p:cNvPr>
          <p:cNvSpPr/>
          <p:nvPr/>
        </p:nvSpPr>
        <p:spPr bwMode="auto">
          <a:xfrm>
            <a:off x="4575471" y="3007669"/>
            <a:ext cx="2705513" cy="667049"/>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r>
              <a:rPr lang="en-US" sz="900" b="1" kern="0">
                <a:solidFill>
                  <a:srgbClr val="1A1A1A"/>
                </a:solidFill>
                <a:latin typeface="Segoe UI"/>
              </a:rPr>
              <a:t>Create a draft</a:t>
            </a:r>
            <a:r>
              <a:rPr lang="en-US" sz="900" kern="0">
                <a:solidFill>
                  <a:srgbClr val="1A1A1A"/>
                </a:solidFill>
                <a:latin typeface="Segoe UI"/>
              </a:rPr>
              <a:t> of the announcement blog from your current documents.</a:t>
            </a:r>
          </a:p>
        </p:txBody>
      </p:sp>
      <p:sp>
        <p:nvSpPr>
          <p:cNvPr id="57" name="Rectangle: Rounded Corners 13">
            <a:extLst>
              <a:ext uri="{FF2B5EF4-FFF2-40B4-BE49-F238E27FC236}">
                <a16:creationId xmlns:a16="http://schemas.microsoft.com/office/drawing/2014/main" id="{8DDD7AA4-CFCE-2ECE-1E00-FF78DCD15534}"/>
              </a:ext>
            </a:extLst>
          </p:cNvPr>
          <p:cNvSpPr/>
          <p:nvPr/>
        </p:nvSpPr>
        <p:spPr bwMode="auto">
          <a:xfrm>
            <a:off x="4575472" y="1505660"/>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spc="-20">
                <a:ln w="3175">
                  <a:noFill/>
                </a:ln>
                <a:gradFill>
                  <a:gsLst>
                    <a:gs pos="76437">
                      <a:srgbClr val="FFFFFF"/>
                    </a:gs>
                    <a:gs pos="55747">
                      <a:srgbClr val="FFFFFF"/>
                    </a:gs>
                  </a:gsLst>
                  <a:path path="circle">
                    <a:fillToRect l="100000" b="100000"/>
                  </a:path>
                </a:gradFill>
                <a:latin typeface="+mj-lt"/>
                <a:cs typeface="Segoe UI" pitchFamily="34" charset="0"/>
              </a:rPr>
              <a:t>2. Craft your positioning</a:t>
            </a:r>
          </a:p>
        </p:txBody>
      </p:sp>
      <p:sp>
        <p:nvSpPr>
          <p:cNvPr id="64" name="TextBox 63">
            <a:extLst>
              <a:ext uri="{FF2B5EF4-FFF2-40B4-BE49-F238E27FC236}">
                <a16:creationId xmlns:a16="http://schemas.microsoft.com/office/drawing/2014/main" id="{9A88F8E3-904E-9464-7A9F-4EB21BCD1803}"/>
              </a:ext>
            </a:extLst>
          </p:cNvPr>
          <p:cNvSpPr txBox="1"/>
          <p:nvPr/>
        </p:nvSpPr>
        <p:spPr>
          <a:xfrm>
            <a:off x="4572454" y="1948229"/>
            <a:ext cx="2705513" cy="445058"/>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a:defRPr/>
            </a:pPr>
            <a:r>
              <a:rPr lang="en-US" sz="900">
                <a:solidFill>
                  <a:srgbClr val="000000"/>
                </a:solidFill>
                <a:ea typeface="+mn-ea"/>
                <a:cs typeface="Segoe UI"/>
              </a:rPr>
              <a:t>Leverage those insights to draft a strategy document for brand awareness using Copilot </a:t>
            </a:r>
            <a:br>
              <a:rPr lang="en-US" sz="900">
                <a:solidFill>
                  <a:srgbClr val="000000"/>
                </a:solidFill>
                <a:ea typeface="+mn-ea"/>
                <a:cs typeface="Segoe UI"/>
              </a:rPr>
            </a:br>
            <a:r>
              <a:rPr lang="en-US" sz="900">
                <a:solidFill>
                  <a:srgbClr val="000000"/>
                </a:solidFill>
                <a:ea typeface="+mn-ea"/>
                <a:cs typeface="Segoe UI"/>
              </a:rPr>
              <a:t>in Word. </a:t>
            </a:r>
          </a:p>
        </p:txBody>
      </p:sp>
      <p:sp>
        <p:nvSpPr>
          <p:cNvPr id="59" name="Rectangle: Rounded Corners 15">
            <a:extLst>
              <a:ext uri="{FF2B5EF4-FFF2-40B4-BE49-F238E27FC236}">
                <a16:creationId xmlns:a16="http://schemas.microsoft.com/office/drawing/2014/main" id="{2AC96453-65E3-6BC6-4F43-E9A69D2A4958}"/>
              </a:ext>
            </a:extLst>
          </p:cNvPr>
          <p:cNvSpPr/>
          <p:nvPr/>
        </p:nvSpPr>
        <p:spPr bwMode="auto">
          <a:xfrm>
            <a:off x="8028777" y="1505660"/>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spc="-20">
                <a:ln w="3175">
                  <a:noFill/>
                </a:ln>
                <a:gradFill>
                  <a:gsLst>
                    <a:gs pos="55747">
                      <a:srgbClr val="FFFFFF"/>
                    </a:gs>
                    <a:gs pos="76437">
                      <a:srgbClr val="FFFFFF"/>
                    </a:gs>
                  </a:gsLst>
                  <a:path path="circle">
                    <a:fillToRect l="100000" b="100000"/>
                  </a:path>
                </a:gradFill>
                <a:latin typeface="+mj-lt"/>
                <a:cs typeface="Segoe UI"/>
              </a:rPr>
              <a:t>3. Pitch your positioning </a:t>
            </a:r>
          </a:p>
        </p:txBody>
      </p:sp>
      <p:sp>
        <p:nvSpPr>
          <p:cNvPr id="60" name="Rectangle: Rounded Corners 6">
            <a:extLst>
              <a:ext uri="{FF2B5EF4-FFF2-40B4-BE49-F238E27FC236}">
                <a16:creationId xmlns:a16="http://schemas.microsoft.com/office/drawing/2014/main" id="{E67702EB-FC76-29FE-010E-9D9E4E45210E}"/>
              </a:ext>
              <a:ext uri="{C183D7F6-B498-43B3-948B-1728B52AA6E4}">
                <adec:decorative xmlns:adec="http://schemas.microsoft.com/office/drawing/2017/decorative" val="1"/>
              </a:ext>
            </a:extLst>
          </p:cNvPr>
          <p:cNvSpPr/>
          <p:nvPr/>
        </p:nvSpPr>
        <p:spPr bwMode="auto">
          <a:xfrm>
            <a:off x="8028777" y="3007669"/>
            <a:ext cx="2705513" cy="667049"/>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r>
              <a:rPr lang="en-US" sz="900" b="1" kern="0">
                <a:solidFill>
                  <a:srgbClr val="1A1A1A"/>
                </a:solidFill>
                <a:latin typeface="Segoe UI"/>
              </a:rPr>
              <a:t>Create a presentation</a:t>
            </a:r>
            <a:r>
              <a:rPr lang="en-US" sz="900" kern="0">
                <a:solidFill>
                  <a:srgbClr val="1A1A1A"/>
                </a:solidFill>
                <a:latin typeface="Segoe UI"/>
              </a:rPr>
              <a:t> from your blog document to present to sellers about the new offer and product that's coming to market.</a:t>
            </a:r>
          </a:p>
        </p:txBody>
      </p:sp>
      <p:sp>
        <p:nvSpPr>
          <p:cNvPr id="52" name="TextBox 51">
            <a:extLst>
              <a:ext uri="{FF2B5EF4-FFF2-40B4-BE49-F238E27FC236}">
                <a16:creationId xmlns:a16="http://schemas.microsoft.com/office/drawing/2014/main" id="{C21D6133-17ED-57EE-8B42-EA0756CA1D86}"/>
              </a:ext>
            </a:extLst>
          </p:cNvPr>
          <p:cNvSpPr txBox="1"/>
          <p:nvPr/>
        </p:nvSpPr>
        <p:spPr>
          <a:xfrm>
            <a:off x="8028777" y="1945852"/>
            <a:ext cx="3074121" cy="445058"/>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a:defRPr/>
            </a:pPr>
            <a:r>
              <a:rPr kumimoji="0" lang="en-US" sz="900" b="0" i="0" u="none" strike="noStrike" kern="1200" cap="none" spc="0" normalizeH="0" baseline="0" noProof="0">
                <a:ln>
                  <a:noFill/>
                </a:ln>
                <a:solidFill>
                  <a:srgbClr val="1A1A1A"/>
                </a:solidFill>
                <a:effectLst/>
                <a:uLnTx/>
                <a:uFillTx/>
                <a:latin typeface="Segoe UI"/>
                <a:cs typeface="Segoe UI"/>
              </a:rPr>
              <a:t>Present your plan to the leadership team and use Copilot in Teams to summarize the meeting and identify action items to ensure a successful product roll-out.   </a:t>
            </a:r>
          </a:p>
        </p:txBody>
      </p:sp>
      <p:sp>
        <p:nvSpPr>
          <p:cNvPr id="62" name="Rectangle: Rounded Corners 6">
            <a:extLst>
              <a:ext uri="{FF2B5EF4-FFF2-40B4-BE49-F238E27FC236}">
                <a16:creationId xmlns:a16="http://schemas.microsoft.com/office/drawing/2014/main" id="{0E313B53-186D-30A7-AA97-51FF3116C6BC}"/>
              </a:ext>
              <a:ext uri="{C183D7F6-B498-43B3-948B-1728B52AA6E4}">
                <adec:decorative xmlns:adec="http://schemas.microsoft.com/office/drawing/2017/decorative" val="1"/>
              </a:ext>
            </a:extLst>
          </p:cNvPr>
          <p:cNvSpPr/>
          <p:nvPr/>
        </p:nvSpPr>
        <p:spPr bwMode="auto">
          <a:xfrm>
            <a:off x="4575472" y="5411199"/>
            <a:ext cx="2705513" cy="582726"/>
          </a:xfrm>
          <a:prstGeom prst="roundRect">
            <a:avLst>
              <a:gd name="adj" fmla="val 8425"/>
            </a:avLst>
          </a:prstGeom>
          <a:solidFill>
            <a:schemeClr val="bg1">
              <a:lumMod val="85000"/>
              <a:lumOff val="15000"/>
              <a:alpha val="62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91440" bIns="45720" numCol="1" spcCol="0" rtlCol="0" fromWordArt="0" anchor="t" anchorCtr="0" forceAA="0" compatLnSpc="1">
            <a:prstTxWarp prst="textNoShape">
              <a:avLst/>
            </a:prstTxWarp>
            <a:noAutofit/>
          </a:bodyPr>
          <a:lstStyle/>
          <a:p>
            <a:pPr defTabSz="932472" fontAlgn="base">
              <a:lnSpc>
                <a:spcPct val="110000"/>
              </a:lnSpc>
              <a:spcBef>
                <a:spcPct val="0"/>
              </a:spcBef>
              <a:spcAft>
                <a:spcPct val="0"/>
              </a:spcAft>
            </a:pPr>
            <a:r>
              <a:rPr lang="en-US" sz="900" b="1" spc="0">
                <a:solidFill>
                  <a:schemeClr val="tx1"/>
                </a:solidFill>
                <a:latin typeface="Segoe UI"/>
              </a:rPr>
              <a:t>Draft a thank you</a:t>
            </a:r>
            <a:r>
              <a:rPr lang="en-US" sz="900" spc="0">
                <a:solidFill>
                  <a:schemeClr val="tx1"/>
                </a:solidFill>
                <a:latin typeface="Segoe UI"/>
              </a:rPr>
              <a:t> note to the engineering team, marketing team, and event team </a:t>
            </a:r>
            <a:br>
              <a:rPr lang="en-US" sz="900" spc="0">
                <a:latin typeface="Segoe UI"/>
              </a:rPr>
            </a:br>
            <a:r>
              <a:rPr lang="en-US" sz="900" spc="0">
                <a:solidFill>
                  <a:schemeClr val="tx1"/>
                </a:solidFill>
                <a:latin typeface="Segoe UI"/>
              </a:rPr>
              <a:t>for their efforts.</a:t>
            </a:r>
          </a:p>
        </p:txBody>
      </p:sp>
      <p:sp>
        <p:nvSpPr>
          <p:cNvPr id="63" name="Rectangle: Rounded Corners 19">
            <a:extLst>
              <a:ext uri="{FF2B5EF4-FFF2-40B4-BE49-F238E27FC236}">
                <a16:creationId xmlns:a16="http://schemas.microsoft.com/office/drawing/2014/main" id="{32B3B1F4-EAAD-1613-687D-CF3C5437FF3F}"/>
              </a:ext>
            </a:extLst>
          </p:cNvPr>
          <p:cNvSpPr/>
          <p:nvPr/>
        </p:nvSpPr>
        <p:spPr bwMode="auto">
          <a:xfrm>
            <a:off x="4575472" y="3965293"/>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spc="-20">
                <a:ln w="3175">
                  <a:noFill/>
                </a:ln>
                <a:gradFill>
                  <a:gsLst>
                    <a:gs pos="76437">
                      <a:srgbClr val="FFFFFF"/>
                    </a:gs>
                    <a:gs pos="55747">
                      <a:srgbClr val="FFFFFF"/>
                    </a:gs>
                  </a:gsLst>
                  <a:path path="circle">
                    <a:fillToRect l="100000" b="100000"/>
                  </a:path>
                </a:gradFill>
                <a:latin typeface="+mj-lt"/>
                <a:cs typeface="Segoe UI" pitchFamily="34" charset="0"/>
              </a:rPr>
              <a:t>5. Prepare your team</a:t>
            </a:r>
          </a:p>
        </p:txBody>
      </p:sp>
      <p:pic>
        <p:nvPicPr>
          <p:cNvPr id="71" name="Picture 10" descr="Microsoft Word Logo - PNG and Vector - Logo Download">
            <a:hlinkClick r:id="rId2"/>
            <a:extLst>
              <a:ext uri="{FF2B5EF4-FFF2-40B4-BE49-F238E27FC236}">
                <a16:creationId xmlns:a16="http://schemas.microsoft.com/office/drawing/2014/main" id="{99204569-D4DA-A0E4-94F4-CC847DD46305}"/>
              </a:ext>
            </a:extLst>
          </p:cNvPr>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25463" y="2545207"/>
            <a:ext cx="282265" cy="282265"/>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23869668-1771-9F81-CA47-8F5995139F34}"/>
              </a:ext>
              <a:ext uri="{C183D7F6-B498-43B3-948B-1728B52AA6E4}">
                <adec:decorative xmlns:adec="http://schemas.microsoft.com/office/drawing/2017/decorative" val="0"/>
              </a:ext>
            </a:extLst>
          </p:cNvPr>
          <p:cNvSpPr txBox="1"/>
          <p:nvPr/>
        </p:nvSpPr>
        <p:spPr>
          <a:xfrm>
            <a:off x="5591435" y="2594006"/>
            <a:ext cx="1496369" cy="184666"/>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Word</a:t>
            </a:r>
          </a:p>
        </p:txBody>
      </p:sp>
      <p:grpSp>
        <p:nvGrpSpPr>
          <p:cNvPr id="91" name="Group 90">
            <a:extLst>
              <a:ext uri="{FF2B5EF4-FFF2-40B4-BE49-F238E27FC236}">
                <a16:creationId xmlns:a16="http://schemas.microsoft.com/office/drawing/2014/main" id="{1060C7E5-56EE-0E0F-4793-04E0640C5156}"/>
              </a:ext>
            </a:extLst>
          </p:cNvPr>
          <p:cNvGrpSpPr/>
          <p:nvPr/>
        </p:nvGrpSpPr>
        <p:grpSpPr>
          <a:xfrm>
            <a:off x="4128379" y="1594303"/>
            <a:ext cx="166152" cy="166152"/>
            <a:chOff x="5214995" y="-1168400"/>
            <a:chExt cx="431800" cy="431800"/>
          </a:xfrm>
        </p:grpSpPr>
        <p:sp>
          <p:nvSpPr>
            <p:cNvPr id="89" name="Oval 88">
              <a:extLst>
                <a:ext uri="{FF2B5EF4-FFF2-40B4-BE49-F238E27FC236}">
                  <a16:creationId xmlns:a16="http://schemas.microsoft.com/office/drawing/2014/main" id="{5F39C4F6-DCE6-69FE-D791-E9D484CDB775}"/>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0" name="Rectangle 89">
              <a:extLst>
                <a:ext uri="{FF2B5EF4-FFF2-40B4-BE49-F238E27FC236}">
                  <a16:creationId xmlns:a16="http://schemas.microsoft.com/office/drawing/2014/main" id="{D9B0E3F2-8C74-8BD6-BD87-C2CCBB32359A}"/>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95" name="Group 94">
            <a:extLst>
              <a:ext uri="{FF2B5EF4-FFF2-40B4-BE49-F238E27FC236}">
                <a16:creationId xmlns:a16="http://schemas.microsoft.com/office/drawing/2014/main" id="{34484E8C-D164-3366-FC5F-52BB7E5D696B}"/>
              </a:ext>
            </a:extLst>
          </p:cNvPr>
          <p:cNvGrpSpPr/>
          <p:nvPr/>
        </p:nvGrpSpPr>
        <p:grpSpPr>
          <a:xfrm>
            <a:off x="7591810" y="1594303"/>
            <a:ext cx="166152" cy="166152"/>
            <a:chOff x="5214995" y="-1168400"/>
            <a:chExt cx="431800" cy="431800"/>
          </a:xfrm>
        </p:grpSpPr>
        <p:sp>
          <p:nvSpPr>
            <p:cNvPr id="96" name="Oval 95">
              <a:extLst>
                <a:ext uri="{FF2B5EF4-FFF2-40B4-BE49-F238E27FC236}">
                  <a16:creationId xmlns:a16="http://schemas.microsoft.com/office/drawing/2014/main" id="{1D83B244-8BEA-8F6A-F420-AC081E455442}"/>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97" name="Rectangle 89">
              <a:extLst>
                <a:ext uri="{FF2B5EF4-FFF2-40B4-BE49-F238E27FC236}">
                  <a16:creationId xmlns:a16="http://schemas.microsoft.com/office/drawing/2014/main" id="{E6EB364E-913B-A845-B866-A6675475322A}"/>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98" name="Group 97">
            <a:extLst>
              <a:ext uri="{FF2B5EF4-FFF2-40B4-BE49-F238E27FC236}">
                <a16:creationId xmlns:a16="http://schemas.microsoft.com/office/drawing/2014/main" id="{9BF967B9-10BA-7680-74EF-17663F2AC882}"/>
              </a:ext>
            </a:extLst>
          </p:cNvPr>
          <p:cNvGrpSpPr/>
          <p:nvPr/>
        </p:nvGrpSpPr>
        <p:grpSpPr>
          <a:xfrm flipH="1">
            <a:off x="4128379" y="4049554"/>
            <a:ext cx="166152" cy="166152"/>
            <a:chOff x="5214995" y="-1168400"/>
            <a:chExt cx="431800" cy="431800"/>
          </a:xfrm>
        </p:grpSpPr>
        <p:sp>
          <p:nvSpPr>
            <p:cNvPr id="99" name="Oval 98">
              <a:extLst>
                <a:ext uri="{FF2B5EF4-FFF2-40B4-BE49-F238E27FC236}">
                  <a16:creationId xmlns:a16="http://schemas.microsoft.com/office/drawing/2014/main" id="{ABF8FBBB-B890-F059-A079-4B67D5ECF660}"/>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00" name="Rectangle 89">
              <a:extLst>
                <a:ext uri="{FF2B5EF4-FFF2-40B4-BE49-F238E27FC236}">
                  <a16:creationId xmlns:a16="http://schemas.microsoft.com/office/drawing/2014/main" id="{93AD2BD1-C8FC-0B68-92C2-D3A1EDE4DE17}"/>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101" name="Group 100">
            <a:extLst>
              <a:ext uri="{FF2B5EF4-FFF2-40B4-BE49-F238E27FC236}">
                <a16:creationId xmlns:a16="http://schemas.microsoft.com/office/drawing/2014/main" id="{605F8D1B-5EE6-55BA-3AE3-741C80EC8C1E}"/>
              </a:ext>
            </a:extLst>
          </p:cNvPr>
          <p:cNvGrpSpPr/>
          <p:nvPr/>
        </p:nvGrpSpPr>
        <p:grpSpPr>
          <a:xfrm flipH="1">
            <a:off x="7591810" y="4049554"/>
            <a:ext cx="166152" cy="166152"/>
            <a:chOff x="5214995" y="-1168400"/>
            <a:chExt cx="431800" cy="431800"/>
          </a:xfrm>
        </p:grpSpPr>
        <p:sp>
          <p:nvSpPr>
            <p:cNvPr id="102" name="Oval 101">
              <a:extLst>
                <a:ext uri="{FF2B5EF4-FFF2-40B4-BE49-F238E27FC236}">
                  <a16:creationId xmlns:a16="http://schemas.microsoft.com/office/drawing/2014/main" id="{C6EF5C3F-1928-F450-3BCD-73381467E6C0}"/>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03" name="Rectangle 89">
              <a:extLst>
                <a:ext uri="{FF2B5EF4-FFF2-40B4-BE49-F238E27FC236}">
                  <a16:creationId xmlns:a16="http://schemas.microsoft.com/office/drawing/2014/main" id="{C63A2EF4-E6BD-5439-9506-28964A4C6AF3}"/>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107" name="Group 106">
            <a:extLst>
              <a:ext uri="{FF2B5EF4-FFF2-40B4-BE49-F238E27FC236}">
                <a16:creationId xmlns:a16="http://schemas.microsoft.com/office/drawing/2014/main" id="{3549E171-860B-09C2-52DD-D85713182031}"/>
              </a:ext>
            </a:extLst>
          </p:cNvPr>
          <p:cNvGrpSpPr/>
          <p:nvPr/>
        </p:nvGrpSpPr>
        <p:grpSpPr>
          <a:xfrm rot="5400000">
            <a:off x="11068586" y="2034721"/>
            <a:ext cx="166152" cy="166152"/>
            <a:chOff x="5214995" y="-1168400"/>
            <a:chExt cx="431800" cy="431800"/>
          </a:xfrm>
        </p:grpSpPr>
        <p:sp>
          <p:nvSpPr>
            <p:cNvPr id="108" name="Oval 107">
              <a:extLst>
                <a:ext uri="{FF2B5EF4-FFF2-40B4-BE49-F238E27FC236}">
                  <a16:creationId xmlns:a16="http://schemas.microsoft.com/office/drawing/2014/main" id="{CD5FDC46-0A1D-1798-6CA1-E19787DD49CC}"/>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09" name="Rectangle 89">
              <a:extLst>
                <a:ext uri="{FF2B5EF4-FFF2-40B4-BE49-F238E27FC236}">
                  <a16:creationId xmlns:a16="http://schemas.microsoft.com/office/drawing/2014/main" id="{C95FEA4C-85D0-04EF-15A5-DF231E367630}"/>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110" name="Group 109">
            <a:extLst>
              <a:ext uri="{FF2B5EF4-FFF2-40B4-BE49-F238E27FC236}">
                <a16:creationId xmlns:a16="http://schemas.microsoft.com/office/drawing/2014/main" id="{E9C7BEA8-2CDB-1F01-2CE4-F3929105FFB1}"/>
              </a:ext>
            </a:extLst>
          </p:cNvPr>
          <p:cNvGrpSpPr/>
          <p:nvPr/>
        </p:nvGrpSpPr>
        <p:grpSpPr>
          <a:xfrm rot="5400000">
            <a:off x="11068586" y="3583008"/>
            <a:ext cx="166152" cy="166152"/>
            <a:chOff x="5214995" y="-1168400"/>
            <a:chExt cx="431800" cy="431800"/>
          </a:xfrm>
        </p:grpSpPr>
        <p:sp>
          <p:nvSpPr>
            <p:cNvPr id="111" name="Oval 110">
              <a:extLst>
                <a:ext uri="{FF2B5EF4-FFF2-40B4-BE49-F238E27FC236}">
                  <a16:creationId xmlns:a16="http://schemas.microsoft.com/office/drawing/2014/main" id="{4480FBAE-29CB-D2B9-68DC-0FEE1A62D9E7}"/>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12" name="Rectangle 89">
              <a:extLst>
                <a:ext uri="{FF2B5EF4-FFF2-40B4-BE49-F238E27FC236}">
                  <a16:creationId xmlns:a16="http://schemas.microsoft.com/office/drawing/2014/main" id="{DDAAA82F-6C95-C33E-EC63-ABE2994835F7}"/>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sp>
        <p:nvSpPr>
          <p:cNvPr id="16" name="Rectangle: Rounded Corners 6">
            <a:extLst>
              <a:ext uri="{FF2B5EF4-FFF2-40B4-BE49-F238E27FC236}">
                <a16:creationId xmlns:a16="http://schemas.microsoft.com/office/drawing/2014/main" id="{B6B9C79C-4A26-9D2F-5645-4C9A1494F6A1}"/>
              </a:ext>
              <a:ext uri="{C183D7F6-B498-43B3-948B-1728B52AA6E4}">
                <adec:decorative xmlns:adec="http://schemas.microsoft.com/office/drawing/2017/decorative" val="1"/>
              </a:ext>
            </a:extLst>
          </p:cNvPr>
          <p:cNvSpPr/>
          <p:nvPr/>
        </p:nvSpPr>
        <p:spPr bwMode="auto">
          <a:xfrm>
            <a:off x="588262" y="977145"/>
            <a:ext cx="1188720" cy="169396"/>
          </a:xfrm>
          <a:prstGeom prst="roundRect">
            <a:avLst>
              <a:gd name="adj" fmla="val 8425"/>
            </a:avLst>
          </a:prstGeom>
          <a:noFill/>
          <a:ln w="254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Potential benefits</a:t>
            </a:r>
          </a:p>
        </p:txBody>
      </p:sp>
      <p:sp>
        <p:nvSpPr>
          <p:cNvPr id="22" name="Oval 21">
            <a:extLst>
              <a:ext uri="{FF2B5EF4-FFF2-40B4-BE49-F238E27FC236}">
                <a16:creationId xmlns:a16="http://schemas.microsoft.com/office/drawing/2014/main" id="{B5899A38-EBD7-27CB-B1EC-0C4F4F745A36}"/>
              </a:ext>
            </a:extLst>
          </p:cNvPr>
          <p:cNvSpPr>
            <a:spLocks/>
          </p:cNvSpPr>
          <p:nvPr/>
        </p:nvSpPr>
        <p:spPr bwMode="auto">
          <a:xfrm>
            <a:off x="4891300" y="4920423"/>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pic>
        <p:nvPicPr>
          <p:cNvPr id="15" name="Graphic 14">
            <a:extLst>
              <a:ext uri="{FF2B5EF4-FFF2-40B4-BE49-F238E27FC236}">
                <a16:creationId xmlns:a16="http://schemas.microsoft.com/office/drawing/2014/main" id="{43903FFE-9B96-1EEF-5B06-109345B6F5F0}"/>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2871" t="17900" r="17900" b="17900"/>
          <a:stretch/>
        </p:blipFill>
        <p:spPr>
          <a:xfrm>
            <a:off x="4927012" y="4941863"/>
            <a:ext cx="340057" cy="368599"/>
          </a:xfrm>
          <a:prstGeom prst="rect">
            <a:avLst/>
          </a:prstGeom>
        </p:spPr>
      </p:pic>
      <p:sp>
        <p:nvSpPr>
          <p:cNvPr id="14" name="TextBox 13">
            <a:extLst>
              <a:ext uri="{FF2B5EF4-FFF2-40B4-BE49-F238E27FC236}">
                <a16:creationId xmlns:a16="http://schemas.microsoft.com/office/drawing/2014/main" id="{A7B429EB-03D6-E79C-04E3-E59E09FE0C9C}"/>
              </a:ext>
              <a:ext uri="{C183D7F6-B498-43B3-948B-1728B52AA6E4}">
                <adec:decorative xmlns:adec="http://schemas.microsoft.com/office/drawing/2017/decorative" val="0"/>
              </a:ext>
            </a:extLst>
          </p:cNvPr>
          <p:cNvSpPr txBox="1"/>
          <p:nvPr/>
        </p:nvSpPr>
        <p:spPr>
          <a:xfrm>
            <a:off x="5404078" y="5033830"/>
            <a:ext cx="1687531" cy="184666"/>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Outlook</a:t>
            </a:r>
          </a:p>
        </p:txBody>
      </p:sp>
      <p:sp>
        <p:nvSpPr>
          <p:cNvPr id="67" name="Oval 66">
            <a:extLst>
              <a:ext uri="{FF2B5EF4-FFF2-40B4-BE49-F238E27FC236}">
                <a16:creationId xmlns:a16="http://schemas.microsoft.com/office/drawing/2014/main" id="{4632E00F-74E9-2ED8-2A7C-3D2099B922B2}"/>
              </a:ext>
            </a:extLst>
          </p:cNvPr>
          <p:cNvSpPr>
            <a:spLocks/>
          </p:cNvSpPr>
          <p:nvPr/>
        </p:nvSpPr>
        <p:spPr bwMode="auto">
          <a:xfrm>
            <a:off x="1712203" y="2484292"/>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70" name="TextBox 69">
            <a:extLst>
              <a:ext uri="{FF2B5EF4-FFF2-40B4-BE49-F238E27FC236}">
                <a16:creationId xmlns:a16="http://schemas.microsoft.com/office/drawing/2014/main" id="{E8455897-CB72-8CE4-286B-8A88F92AB100}"/>
              </a:ext>
              <a:ext uri="{C183D7F6-B498-43B3-948B-1728B52AA6E4}">
                <adec:decorative xmlns:adec="http://schemas.microsoft.com/office/drawing/2017/decorative" val="0"/>
              </a:ext>
            </a:extLst>
          </p:cNvPr>
          <p:cNvSpPr txBox="1"/>
          <p:nvPr/>
        </p:nvSpPr>
        <p:spPr>
          <a:xfrm>
            <a:off x="2227442" y="2589986"/>
            <a:ext cx="1477963" cy="184666"/>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a:t>
            </a:r>
          </a:p>
        </p:txBody>
      </p:sp>
      <p:pic>
        <p:nvPicPr>
          <p:cNvPr id="4" name="Picture 3" descr="Zip Co logo SVG free download, id: 101874 - Brandlogos.net">
            <a:hlinkClick r:id="rId6"/>
            <a:extLst>
              <a:ext uri="{FF2B5EF4-FFF2-40B4-BE49-F238E27FC236}">
                <a16:creationId xmlns:a16="http://schemas.microsoft.com/office/drawing/2014/main" id="{BDDE5670-312C-5DA0-2301-34C71C36FC36}"/>
              </a:ext>
            </a:extLst>
          </p:cNvPr>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773475" y="2571125"/>
            <a:ext cx="257610" cy="2341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6">
            <a:extLst>
              <a:ext uri="{FF2B5EF4-FFF2-40B4-BE49-F238E27FC236}">
                <a16:creationId xmlns:a16="http://schemas.microsoft.com/office/drawing/2014/main" id="{4454AD97-9D7B-1B6D-DBBB-B3AEFD591ACC}"/>
              </a:ext>
              <a:ext uri="{C183D7F6-B498-43B3-948B-1728B52AA6E4}">
                <adec:decorative xmlns:adec="http://schemas.microsoft.com/office/drawing/2017/decorative" val="1"/>
              </a:ext>
            </a:extLst>
          </p:cNvPr>
          <p:cNvSpPr/>
          <p:nvPr/>
        </p:nvSpPr>
        <p:spPr bwMode="auto">
          <a:xfrm>
            <a:off x="1893575" y="946881"/>
            <a:ext cx="1188720" cy="228600"/>
          </a:xfrm>
          <a:prstGeom prst="roundRect">
            <a:avLst>
              <a:gd name="adj" fmla="val 50000"/>
            </a:avLst>
          </a:prstGeom>
          <a:ln w="15875" cap="flat">
            <a:gradFill flip="none" rotWithShape="1">
              <a:gsLst>
                <a:gs pos="0">
                  <a:srgbClr val="0078D4"/>
                </a:gs>
                <a:gs pos="100000">
                  <a:schemeClr val="accent3"/>
                </a:gs>
              </a:gsLst>
              <a:path path="circle">
                <a:fillToRect r="100000" b="100000"/>
              </a:path>
              <a:tileRect l="-100000" t="-100000"/>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78D4"/>
                </a:solidFill>
                <a:effectLst/>
                <a:uLnTx/>
                <a:uFillTx/>
                <a:latin typeface="Segoe UI"/>
                <a:ea typeface="+mn-ea"/>
                <a:cs typeface="Segoe UI" pitchFamily="34" charset="0"/>
              </a:rPr>
              <a:t>Intel gathering</a:t>
            </a:r>
          </a:p>
        </p:txBody>
      </p:sp>
      <p:sp>
        <p:nvSpPr>
          <p:cNvPr id="5" name="Rectangle: Rounded Corners 6">
            <a:extLst>
              <a:ext uri="{FF2B5EF4-FFF2-40B4-BE49-F238E27FC236}">
                <a16:creationId xmlns:a16="http://schemas.microsoft.com/office/drawing/2014/main" id="{B9E860EE-8EE7-BFBC-3797-157045BDB78D}"/>
              </a:ext>
              <a:ext uri="{C183D7F6-B498-43B3-948B-1728B52AA6E4}">
                <adec:decorative xmlns:adec="http://schemas.microsoft.com/office/drawing/2017/decorative" val="1"/>
              </a:ext>
            </a:extLst>
          </p:cNvPr>
          <p:cNvSpPr/>
          <p:nvPr/>
        </p:nvSpPr>
        <p:spPr bwMode="auto">
          <a:xfrm>
            <a:off x="3198888" y="946881"/>
            <a:ext cx="1291316" cy="228600"/>
          </a:xfrm>
          <a:prstGeom prst="roundRect">
            <a:avLst>
              <a:gd name="adj" fmla="val 50000"/>
            </a:avLst>
          </a:prstGeom>
          <a:ln w="15875" cap="flat">
            <a:gradFill flip="none" rotWithShape="1">
              <a:gsLst>
                <a:gs pos="0">
                  <a:srgbClr val="0078D4"/>
                </a:gs>
                <a:gs pos="100000">
                  <a:schemeClr val="accent3"/>
                </a:gs>
              </a:gsLst>
              <a:path path="circle">
                <a:fillToRect r="100000" b="100000"/>
              </a:path>
              <a:tileRect l="-100000" t="-100000"/>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78D4"/>
                </a:solidFill>
                <a:effectLst/>
                <a:uLnTx/>
                <a:uFillTx/>
                <a:latin typeface="Segoe UI"/>
                <a:ea typeface="+mn-ea"/>
                <a:cs typeface="Segoe UI" pitchFamily="34" charset="0"/>
              </a:rPr>
              <a:t>First draft faster</a:t>
            </a:r>
          </a:p>
        </p:txBody>
      </p:sp>
      <p:sp>
        <p:nvSpPr>
          <p:cNvPr id="6" name="Rectangle: Rounded Corners 6">
            <a:extLst>
              <a:ext uri="{FF2B5EF4-FFF2-40B4-BE49-F238E27FC236}">
                <a16:creationId xmlns:a16="http://schemas.microsoft.com/office/drawing/2014/main" id="{97B66FA0-F1D6-A6AC-999B-B5CEE1806DF3}"/>
              </a:ext>
              <a:ext uri="{C183D7F6-B498-43B3-948B-1728B52AA6E4}">
                <adec:decorative xmlns:adec="http://schemas.microsoft.com/office/drawing/2017/decorative" val="1"/>
              </a:ext>
            </a:extLst>
          </p:cNvPr>
          <p:cNvSpPr/>
          <p:nvPr/>
        </p:nvSpPr>
        <p:spPr bwMode="auto">
          <a:xfrm>
            <a:off x="4606796" y="946881"/>
            <a:ext cx="1700784" cy="228600"/>
          </a:xfrm>
          <a:prstGeom prst="roundRect">
            <a:avLst>
              <a:gd name="adj" fmla="val 50000"/>
            </a:avLst>
          </a:prstGeom>
          <a:ln w="15875" cap="flat">
            <a:gradFill flip="none" rotWithShape="1">
              <a:gsLst>
                <a:gs pos="0">
                  <a:srgbClr val="0078D4"/>
                </a:gs>
                <a:gs pos="100000">
                  <a:schemeClr val="accent3"/>
                </a:gs>
              </a:gsLst>
              <a:path path="circle">
                <a:fillToRect r="100000" b="100000"/>
              </a:path>
              <a:tileRect l="-100000" t="-100000"/>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78D4"/>
                </a:solidFill>
                <a:effectLst/>
                <a:uLnTx/>
                <a:uFillTx/>
                <a:latin typeface="Segoe UI"/>
                <a:ea typeface="+mn-ea"/>
                <a:cs typeface="Segoe UI" pitchFamily="34" charset="0"/>
              </a:rPr>
              <a:t>Streamlined collaboration</a:t>
            </a:r>
          </a:p>
        </p:txBody>
      </p:sp>
      <p:sp>
        <p:nvSpPr>
          <p:cNvPr id="9" name="TextBox 8">
            <a:extLst>
              <a:ext uri="{FF2B5EF4-FFF2-40B4-BE49-F238E27FC236}">
                <a16:creationId xmlns:a16="http://schemas.microsoft.com/office/drawing/2014/main" id="{DCDECA9E-3041-69F5-E288-52640012F590}"/>
              </a:ext>
            </a:extLst>
          </p:cNvPr>
          <p:cNvSpPr txBox="1"/>
          <p:nvPr/>
        </p:nvSpPr>
        <p:spPr>
          <a:xfrm>
            <a:off x="1107052" y="4415165"/>
            <a:ext cx="2894677" cy="292709"/>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a:defRPr/>
            </a:pPr>
            <a:r>
              <a:rPr lang="en-US" sz="900">
                <a:solidFill>
                  <a:srgbClr val="000000"/>
                </a:solidFill>
                <a:ea typeface="+mn-ea"/>
                <a:cs typeface="Segoe UI"/>
              </a:rPr>
              <a:t>Use Copilot Chat to generate ideas for a punchy LinkedIn post for launch day.</a:t>
            </a:r>
          </a:p>
        </p:txBody>
      </p:sp>
      <p:sp>
        <p:nvSpPr>
          <p:cNvPr id="11" name="TextBox 10">
            <a:extLst>
              <a:ext uri="{FF2B5EF4-FFF2-40B4-BE49-F238E27FC236}">
                <a16:creationId xmlns:a16="http://schemas.microsoft.com/office/drawing/2014/main" id="{EA2F2CDC-729A-6A71-A48F-9E3511D08F7D}"/>
              </a:ext>
            </a:extLst>
          </p:cNvPr>
          <p:cNvSpPr txBox="1"/>
          <p:nvPr/>
        </p:nvSpPr>
        <p:spPr>
          <a:xfrm>
            <a:off x="8028777" y="4415165"/>
            <a:ext cx="3056171" cy="415498"/>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a:lnSpc>
                <a:spcPct val="100000"/>
              </a:lnSpc>
              <a:defRPr/>
            </a:pPr>
            <a:r>
              <a:rPr kumimoji="0" lang="en-US" sz="900" b="0" i="0" u="none" strike="noStrike" kern="1200" cap="none" spc="-20" normalizeH="0" noProof="0">
                <a:ln>
                  <a:noFill/>
                </a:ln>
                <a:solidFill>
                  <a:srgbClr val="1A1A1A"/>
                </a:solidFill>
                <a:effectLst/>
                <a:uLnTx/>
                <a:uFillTx/>
                <a:latin typeface="Segoe UI"/>
                <a:cs typeface="Segoe UI"/>
              </a:rPr>
              <a:t>Query your current asset depository with Copilot Studio to see what assets are currently available. Use Copilot in Loop to collaborate on branding elements that are still needed.</a:t>
            </a:r>
          </a:p>
        </p:txBody>
      </p:sp>
      <p:sp>
        <p:nvSpPr>
          <p:cNvPr id="12" name="TextBox 11">
            <a:extLst>
              <a:ext uri="{FF2B5EF4-FFF2-40B4-BE49-F238E27FC236}">
                <a16:creationId xmlns:a16="http://schemas.microsoft.com/office/drawing/2014/main" id="{95A830B6-6D83-E2BB-A23E-01674E756F2C}"/>
              </a:ext>
            </a:extLst>
          </p:cNvPr>
          <p:cNvSpPr txBox="1"/>
          <p:nvPr/>
        </p:nvSpPr>
        <p:spPr>
          <a:xfrm>
            <a:off x="4463649" y="4415165"/>
            <a:ext cx="2900712" cy="445058"/>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a:defRPr/>
            </a:pPr>
            <a:r>
              <a:rPr lang="en-US" sz="900">
                <a:solidFill>
                  <a:srgbClr val="000000"/>
                </a:solidFill>
                <a:ea typeface="+mn-ea"/>
                <a:cs typeface="Segoe UI"/>
              </a:rPr>
              <a:t>Use Copilot in Outlook to draft an email to your stakeholder group and include Loop and Copilot Teams meeting recap.</a:t>
            </a:r>
          </a:p>
        </p:txBody>
      </p:sp>
      <p:sp>
        <p:nvSpPr>
          <p:cNvPr id="17" name="TextBox 16">
            <a:extLst>
              <a:ext uri="{FF2B5EF4-FFF2-40B4-BE49-F238E27FC236}">
                <a16:creationId xmlns:a16="http://schemas.microsoft.com/office/drawing/2014/main" id="{1C7411D4-A5D4-B20F-87F5-CC1D0CD472F0}"/>
              </a:ext>
              <a:ext uri="{C183D7F6-B498-43B3-948B-1728B52AA6E4}">
                <adec:decorative xmlns:adec="http://schemas.microsoft.com/office/drawing/2017/decorative" val="0"/>
              </a:ext>
            </a:extLst>
          </p:cNvPr>
          <p:cNvSpPr txBox="1"/>
          <p:nvPr/>
        </p:nvSpPr>
        <p:spPr>
          <a:xfrm>
            <a:off x="9158399" y="2536269"/>
            <a:ext cx="1571162" cy="369332"/>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PowerPoint</a:t>
            </a:r>
            <a:br>
              <a:rPr lang="en-US" sz="1200">
                <a:solidFill>
                  <a:prstClr val="black"/>
                </a:solidFill>
                <a:latin typeface="Segoe UI Semibold"/>
              </a:rPr>
            </a:br>
            <a:r>
              <a:rPr lang="en-US" sz="1200">
                <a:solidFill>
                  <a:prstClr val="black"/>
                </a:solidFill>
                <a:latin typeface="Segoe UI Semibold"/>
              </a:rPr>
              <a:t>Copilot in Teams</a:t>
            </a:r>
          </a:p>
        </p:txBody>
      </p:sp>
      <p:pic>
        <p:nvPicPr>
          <p:cNvPr id="19" name="Picture 6" descr="Microsoft Teams Logo, symbol, meaning, history, PNG">
            <a:hlinkClick r:id="rId8"/>
            <a:extLst>
              <a:ext uri="{FF2B5EF4-FFF2-40B4-BE49-F238E27FC236}">
                <a16:creationId xmlns:a16="http://schemas.microsoft.com/office/drawing/2014/main" id="{BF4EE3BD-CF4F-0CCC-2A59-4E2531F51ADB}"/>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l="20244" r="20244"/>
          <a:stretch/>
        </p:blipFill>
        <p:spPr bwMode="auto">
          <a:xfrm>
            <a:off x="8685725" y="2589845"/>
            <a:ext cx="277382" cy="26217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Microsoft PowerPoint Logo - PNG and Vector - Logo Download">
            <a:hlinkClick r:id="rId10"/>
            <a:extLst>
              <a:ext uri="{FF2B5EF4-FFF2-40B4-BE49-F238E27FC236}">
                <a16:creationId xmlns:a16="http://schemas.microsoft.com/office/drawing/2014/main" id="{59CED823-E228-3FC0-8A6C-0F1141D4AB14}"/>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200796" y="2588015"/>
            <a:ext cx="285779" cy="265842"/>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a16="http://schemas.microsoft.com/office/drawing/2014/main" id="{91F72500-DFDD-E5F6-04F4-50C8D3465553}"/>
              </a:ext>
            </a:extLst>
          </p:cNvPr>
          <p:cNvSpPr>
            <a:spLocks/>
          </p:cNvSpPr>
          <p:nvPr/>
        </p:nvSpPr>
        <p:spPr bwMode="auto">
          <a:xfrm>
            <a:off x="8126306" y="4923083"/>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21" name="Oval 20">
            <a:extLst>
              <a:ext uri="{FF2B5EF4-FFF2-40B4-BE49-F238E27FC236}">
                <a16:creationId xmlns:a16="http://schemas.microsoft.com/office/drawing/2014/main" id="{4484950C-51F0-90C4-8AF5-4EC6CDE987B3}"/>
              </a:ext>
            </a:extLst>
          </p:cNvPr>
          <p:cNvSpPr>
            <a:spLocks/>
          </p:cNvSpPr>
          <p:nvPr/>
        </p:nvSpPr>
        <p:spPr bwMode="auto">
          <a:xfrm>
            <a:off x="8614915" y="4923083"/>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23" name="TextBox 22">
            <a:extLst>
              <a:ext uri="{FF2B5EF4-FFF2-40B4-BE49-F238E27FC236}">
                <a16:creationId xmlns:a16="http://schemas.microsoft.com/office/drawing/2014/main" id="{2A527E07-6234-A17C-5A9F-6B94514E3041}"/>
              </a:ext>
              <a:ext uri="{C183D7F6-B498-43B3-948B-1728B52AA6E4}">
                <adec:decorative xmlns:adec="http://schemas.microsoft.com/office/drawing/2017/decorative" val="0"/>
              </a:ext>
            </a:extLst>
          </p:cNvPr>
          <p:cNvSpPr txBox="1"/>
          <p:nvPr/>
        </p:nvSpPr>
        <p:spPr>
          <a:xfrm>
            <a:off x="9131095" y="4936444"/>
            <a:ext cx="1603195" cy="369332"/>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cs typeface="Segoe UI Semibold"/>
              </a:rPr>
              <a:t>Copilot Studio</a:t>
            </a:r>
            <a:endParaRPr lang="en-US" sz="1200">
              <a:solidFill>
                <a:prstClr val="black"/>
              </a:solidFill>
              <a:latin typeface="Segoe UI Semibold"/>
            </a:endParaRPr>
          </a:p>
          <a:p>
            <a:pPr marL="0" marR="0" lvl="0" indent="0" algn="l" defTabSz="914367">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Copilot in </a:t>
            </a:r>
            <a:r>
              <a:rPr lang="en-US" sz="1200">
                <a:solidFill>
                  <a:prstClr val="black"/>
                </a:solidFill>
                <a:latin typeface="Segoe UI Semibold"/>
              </a:rPr>
              <a:t>Loop</a:t>
            </a:r>
            <a:endParaRPr lang="en-US" sz="1200">
              <a:solidFill>
                <a:prstClr val="black"/>
              </a:solidFill>
              <a:ea typeface="+mn-ea"/>
              <a:cs typeface="+mn-cs"/>
            </a:endParaRPr>
          </a:p>
        </p:txBody>
      </p:sp>
      <p:pic>
        <p:nvPicPr>
          <p:cNvPr id="34" name="Graphic 33">
            <a:hlinkClick r:id="rId12"/>
            <a:extLst>
              <a:ext uri="{FF2B5EF4-FFF2-40B4-BE49-F238E27FC236}">
                <a16:creationId xmlns:a16="http://schemas.microsoft.com/office/drawing/2014/main" id="{A105AD5F-15D5-09D9-BFFD-14FE5C3AF420}"/>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86180" y="4988519"/>
            <a:ext cx="276927" cy="276926"/>
          </a:xfrm>
          <a:prstGeom prst="rect">
            <a:avLst/>
          </a:prstGeom>
        </p:spPr>
      </p:pic>
      <p:pic>
        <p:nvPicPr>
          <p:cNvPr id="36" name="Picture 35" descr="A blue and green rectangles&#10;&#10;Description automatically generated">
            <a:extLst>
              <a:ext uri="{FF2B5EF4-FFF2-40B4-BE49-F238E27FC236}">
                <a16:creationId xmlns:a16="http://schemas.microsoft.com/office/drawing/2014/main" id="{294A5071-DCB9-5879-BC76-112FDDF72111}"/>
              </a:ext>
            </a:extLst>
          </p:cNvPr>
          <p:cNvPicPr>
            <a:picLocks noChangeAspect="1"/>
          </p:cNvPicPr>
          <p:nvPr/>
        </p:nvPicPr>
        <p:blipFill>
          <a:blip r:embed="rId15"/>
          <a:stretch>
            <a:fillRect/>
          </a:stretch>
        </p:blipFill>
        <p:spPr>
          <a:xfrm>
            <a:off x="8198399" y="5011070"/>
            <a:ext cx="267295" cy="231821"/>
          </a:xfrm>
          <a:prstGeom prst="rect">
            <a:avLst/>
          </a:prstGeom>
        </p:spPr>
      </p:pic>
      <p:sp>
        <p:nvSpPr>
          <p:cNvPr id="29" name="Oval 28">
            <a:extLst>
              <a:ext uri="{FF2B5EF4-FFF2-40B4-BE49-F238E27FC236}">
                <a16:creationId xmlns:a16="http://schemas.microsoft.com/office/drawing/2014/main" id="{ADAA0F86-9454-F60B-FC8D-8D2D71FE3B89}"/>
              </a:ext>
            </a:extLst>
          </p:cNvPr>
          <p:cNvSpPr>
            <a:spLocks/>
          </p:cNvSpPr>
          <p:nvPr/>
        </p:nvSpPr>
        <p:spPr bwMode="auto">
          <a:xfrm>
            <a:off x="1712203" y="4920423"/>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30" name="TextBox 29">
            <a:extLst>
              <a:ext uri="{FF2B5EF4-FFF2-40B4-BE49-F238E27FC236}">
                <a16:creationId xmlns:a16="http://schemas.microsoft.com/office/drawing/2014/main" id="{6E8B4CF5-F80C-1FA8-343C-AD460527FF86}"/>
              </a:ext>
              <a:ext uri="{C183D7F6-B498-43B3-948B-1728B52AA6E4}">
                <adec:decorative xmlns:adec="http://schemas.microsoft.com/office/drawing/2017/decorative" val="0"/>
              </a:ext>
            </a:extLst>
          </p:cNvPr>
          <p:cNvSpPr txBox="1"/>
          <p:nvPr/>
        </p:nvSpPr>
        <p:spPr>
          <a:xfrm>
            <a:off x="2227442" y="5033830"/>
            <a:ext cx="1477963" cy="184666"/>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a:t>
            </a:r>
          </a:p>
        </p:txBody>
      </p:sp>
      <p:pic>
        <p:nvPicPr>
          <p:cNvPr id="33" name="Picture 32" descr="Zip Co logo SVG free download, id: 101874 - Brandlogos.net">
            <a:hlinkClick r:id="rId6"/>
            <a:extLst>
              <a:ext uri="{FF2B5EF4-FFF2-40B4-BE49-F238E27FC236}">
                <a16:creationId xmlns:a16="http://schemas.microsoft.com/office/drawing/2014/main" id="{D31AAB3A-E82F-C061-929B-8F214432C7E7}"/>
              </a:ext>
            </a:extLst>
          </p:cNvPr>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773475" y="5009098"/>
            <a:ext cx="257610" cy="234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7219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AE95E-82D3-B4FC-B61A-32FEEC0176D0}"/>
            </a:ext>
          </a:extLst>
        </p:cNvPr>
        <p:cNvGrpSpPr/>
        <p:nvPr/>
      </p:nvGrpSpPr>
      <p:grpSpPr>
        <a:xfrm>
          <a:off x="0" y="0"/>
          <a:ext cx="0" cy="0"/>
          <a:chOff x="0" y="0"/>
          <a:chExt cx="0" cy="0"/>
        </a:xfrm>
      </p:grpSpPr>
      <p:sp>
        <p:nvSpPr>
          <p:cNvPr id="113" name="Rectangle: Rounded Corners 28">
            <a:extLst>
              <a:ext uri="{FF2B5EF4-FFF2-40B4-BE49-F238E27FC236}">
                <a16:creationId xmlns:a16="http://schemas.microsoft.com/office/drawing/2014/main" id="{84F8CDBA-243C-02BD-1CCA-205D2F2CBEC0}"/>
              </a:ext>
            </a:extLst>
          </p:cNvPr>
          <p:cNvSpPr>
            <a:spLocks/>
          </p:cNvSpPr>
          <p:nvPr/>
        </p:nvSpPr>
        <p:spPr bwMode="auto">
          <a:xfrm>
            <a:off x="588262" y="1257699"/>
            <a:ext cx="11015476" cy="5011339"/>
          </a:xfrm>
          <a:prstGeom prst="roundRect">
            <a:avLst>
              <a:gd name="adj" fmla="val 2074"/>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900">
              <a:solidFill>
                <a:schemeClr val="tx1"/>
              </a:solidFill>
              <a:latin typeface="Segoe UI"/>
              <a:cs typeface="Segoe UI" pitchFamily="34" charset="0"/>
            </a:endParaRPr>
          </a:p>
        </p:txBody>
      </p:sp>
      <p:sp>
        <p:nvSpPr>
          <p:cNvPr id="10" name="Oval 9">
            <a:extLst>
              <a:ext uri="{FF2B5EF4-FFF2-40B4-BE49-F238E27FC236}">
                <a16:creationId xmlns:a16="http://schemas.microsoft.com/office/drawing/2014/main" id="{F2563675-D6E8-0BA3-B4C2-17082216B15B}"/>
              </a:ext>
            </a:extLst>
          </p:cNvPr>
          <p:cNvSpPr>
            <a:spLocks/>
          </p:cNvSpPr>
          <p:nvPr/>
        </p:nvSpPr>
        <p:spPr bwMode="auto">
          <a:xfrm>
            <a:off x="8509811" y="2480599"/>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2" name="Title 1">
            <a:extLst>
              <a:ext uri="{FF2B5EF4-FFF2-40B4-BE49-F238E27FC236}">
                <a16:creationId xmlns:a16="http://schemas.microsoft.com/office/drawing/2014/main" id="{0E7CDE61-5388-20F3-4DD2-589DD6375694}"/>
              </a:ext>
            </a:extLst>
          </p:cNvPr>
          <p:cNvSpPr>
            <a:spLocks noGrp="1"/>
          </p:cNvSpPr>
          <p:nvPr>
            <p:ph type="title"/>
          </p:nvPr>
        </p:nvSpPr>
        <p:spPr>
          <a:xfrm>
            <a:off x="588263" y="272457"/>
            <a:ext cx="11018520" cy="430887"/>
          </a:xfrm>
        </p:spPr>
        <p:txBody>
          <a:bodyPr/>
          <a:lstStyle/>
          <a:p>
            <a:r>
              <a:rPr lang="en-US" sz="2800">
                <a:gradFill>
                  <a:gsLst>
                    <a:gs pos="35000">
                      <a:srgbClr val="0078D4"/>
                    </a:gs>
                    <a:gs pos="0">
                      <a:srgbClr val="C03BC4"/>
                    </a:gs>
                  </a:gsLst>
                  <a:path path="circle">
                    <a:fillToRect l="100000" t="100000"/>
                  </a:path>
                </a:gradFill>
              </a:rPr>
              <a:t>Marketing use case |</a:t>
            </a:r>
            <a:r>
              <a:rPr lang="en-US" sz="2800"/>
              <a:t> Creating a marketing Bill of Materials</a:t>
            </a:r>
          </a:p>
        </p:txBody>
      </p:sp>
      <p:sp>
        <p:nvSpPr>
          <p:cNvPr id="46" name="Freeform: Shape 2">
            <a:extLst>
              <a:ext uri="{FF2B5EF4-FFF2-40B4-BE49-F238E27FC236}">
                <a16:creationId xmlns:a16="http://schemas.microsoft.com/office/drawing/2014/main" id="{A938BF58-81B0-BEB0-DDE0-14D157397B1E}"/>
              </a:ext>
              <a:ext uri="{C183D7F6-B498-43B3-948B-1728B52AA6E4}">
                <adec:decorative xmlns:adec="http://schemas.microsoft.com/office/drawing/2017/decorative" val="1"/>
              </a:ext>
            </a:extLst>
          </p:cNvPr>
          <p:cNvSpPr/>
          <p:nvPr/>
        </p:nvSpPr>
        <p:spPr bwMode="auto">
          <a:xfrm>
            <a:off x="588262" y="1671436"/>
            <a:ext cx="10562486" cy="2453282"/>
          </a:xfrm>
          <a:custGeom>
            <a:avLst/>
            <a:gdLst>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 name="connsiteX0" fmla="*/ 25400 w 9096375"/>
              <a:gd name="connsiteY0" fmla="*/ 0 h 2491048"/>
              <a:gd name="connsiteX1" fmla="*/ 8875992 w 9096375"/>
              <a:gd name="connsiteY1" fmla="*/ 0 h 2491048"/>
              <a:gd name="connsiteX2" fmla="*/ 9096375 w 9096375"/>
              <a:gd name="connsiteY2" fmla="*/ 220383 h 2491048"/>
              <a:gd name="connsiteX3" fmla="*/ 9096375 w 9096375"/>
              <a:gd name="connsiteY3" fmla="*/ 2270665 h 2491048"/>
              <a:gd name="connsiteX4" fmla="*/ 8875992 w 9096375"/>
              <a:gd name="connsiteY4" fmla="*/ 2491048 h 2491048"/>
              <a:gd name="connsiteX5" fmla="*/ 25400 w 9096375"/>
              <a:gd name="connsiteY5" fmla="*/ 2491048 h 2491048"/>
              <a:gd name="connsiteX6" fmla="*/ 0 w 9096375"/>
              <a:gd name="connsiteY6" fmla="*/ 1182948 h 2491048"/>
              <a:gd name="connsiteX7" fmla="*/ 25400 w 9096375"/>
              <a:gd name="connsiteY7" fmla="*/ 0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7" fmla="*/ 91440 w 9096375"/>
              <a:gd name="connsiteY7" fmla="*/ 1274388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0975" h="2491048">
                <a:moveTo>
                  <a:pt x="0" y="0"/>
                </a:moveTo>
                <a:lnTo>
                  <a:pt x="8850592" y="0"/>
                </a:lnTo>
                <a:cubicBezTo>
                  <a:pt x="8972306" y="0"/>
                  <a:pt x="9070975" y="98669"/>
                  <a:pt x="9070975" y="220383"/>
                </a:cubicBezTo>
                <a:lnTo>
                  <a:pt x="9070975" y="2270665"/>
                </a:lnTo>
                <a:cubicBezTo>
                  <a:pt x="9070975" y="2392379"/>
                  <a:pt x="8972306" y="2491048"/>
                  <a:pt x="8850592" y="2491048"/>
                </a:cubicBezTo>
                <a:lnTo>
                  <a:pt x="0" y="2491048"/>
                </a:lnTo>
              </a:path>
            </a:pathLst>
          </a:custGeom>
          <a:ln w="15875" cap="flat">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7" name="Rectangle: Rounded Corners 6">
            <a:extLst>
              <a:ext uri="{FF2B5EF4-FFF2-40B4-BE49-F238E27FC236}">
                <a16:creationId xmlns:a16="http://schemas.microsoft.com/office/drawing/2014/main" id="{111AB63F-29F0-9372-B244-FB47B3133146}"/>
              </a:ext>
              <a:ext uri="{C183D7F6-B498-43B3-948B-1728B52AA6E4}">
                <adec:decorative xmlns:adec="http://schemas.microsoft.com/office/drawing/2017/decorative" val="1"/>
              </a:ext>
            </a:extLst>
          </p:cNvPr>
          <p:cNvSpPr/>
          <p:nvPr/>
        </p:nvSpPr>
        <p:spPr bwMode="auto">
          <a:xfrm>
            <a:off x="1107052" y="5416315"/>
            <a:ext cx="2705513" cy="582726"/>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lnSpc>
                <a:spcPct val="110000"/>
              </a:lnSpc>
              <a:spcBef>
                <a:spcPct val="0"/>
              </a:spcBef>
              <a:spcAft>
                <a:spcPct val="0"/>
              </a:spcAft>
            </a:pPr>
            <a:r>
              <a:rPr lang="en-US" sz="900">
                <a:latin typeface="Segoe UI"/>
                <a:cs typeface="Segoe UI"/>
              </a:rPr>
              <a:t>Use Copilot in Loop to collaborate and </a:t>
            </a:r>
            <a:r>
              <a:rPr lang="en-US" sz="900" b="1">
                <a:latin typeface="Segoe UI"/>
                <a:cs typeface="Segoe UI"/>
              </a:rPr>
              <a:t>stay in sync</a:t>
            </a:r>
            <a:r>
              <a:rPr lang="en-US" sz="900">
                <a:latin typeface="Segoe UI"/>
                <a:cs typeface="Segoe UI"/>
              </a:rPr>
              <a:t>. </a:t>
            </a:r>
            <a:endParaRPr lang="en-US" sz="900" spc="0">
              <a:latin typeface="Segoe UI"/>
              <a:cs typeface="Segoe UI"/>
            </a:endParaRPr>
          </a:p>
        </p:txBody>
      </p:sp>
      <p:sp>
        <p:nvSpPr>
          <p:cNvPr id="48" name="Rectangle: Rounded Corners 4">
            <a:extLst>
              <a:ext uri="{FF2B5EF4-FFF2-40B4-BE49-F238E27FC236}">
                <a16:creationId xmlns:a16="http://schemas.microsoft.com/office/drawing/2014/main" id="{612CDE86-31FF-1A02-8768-082E3AE78904}"/>
              </a:ext>
            </a:extLst>
          </p:cNvPr>
          <p:cNvSpPr/>
          <p:nvPr/>
        </p:nvSpPr>
        <p:spPr bwMode="auto">
          <a:xfrm>
            <a:off x="1107052" y="3962701"/>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spc="-20">
                <a:ln w="3175">
                  <a:noFill/>
                </a:ln>
                <a:gradFill>
                  <a:gsLst>
                    <a:gs pos="55747">
                      <a:srgbClr val="FFFFFF"/>
                    </a:gs>
                    <a:gs pos="76437">
                      <a:srgbClr val="FFFFFF"/>
                    </a:gs>
                  </a:gsLst>
                  <a:path path="circle">
                    <a:fillToRect l="100000" b="100000"/>
                  </a:path>
                </a:gradFill>
                <a:latin typeface="+mj-lt"/>
                <a:cs typeface="Segoe UI"/>
              </a:rPr>
              <a:t>6. Track inventory </a:t>
            </a:r>
          </a:p>
        </p:txBody>
      </p:sp>
      <p:sp>
        <p:nvSpPr>
          <p:cNvPr id="50" name="Rectangle: Rounded Corners 6">
            <a:extLst>
              <a:ext uri="{FF2B5EF4-FFF2-40B4-BE49-F238E27FC236}">
                <a16:creationId xmlns:a16="http://schemas.microsoft.com/office/drawing/2014/main" id="{9AF0392E-DF71-1D8A-37AF-48811CEA4E56}"/>
              </a:ext>
              <a:ext uri="{C183D7F6-B498-43B3-948B-1728B52AA6E4}">
                <adec:decorative xmlns:adec="http://schemas.microsoft.com/office/drawing/2017/decorative" val="1"/>
              </a:ext>
            </a:extLst>
          </p:cNvPr>
          <p:cNvSpPr/>
          <p:nvPr/>
        </p:nvSpPr>
        <p:spPr bwMode="auto">
          <a:xfrm>
            <a:off x="8028777" y="5414533"/>
            <a:ext cx="2705513" cy="582726"/>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lnSpc>
                <a:spcPct val="110000"/>
              </a:lnSpc>
              <a:spcBef>
                <a:spcPct val="0"/>
              </a:spcBef>
              <a:spcAft>
                <a:spcPct val="0"/>
              </a:spcAft>
            </a:pPr>
            <a:r>
              <a:rPr lang="en-US" sz="900" b="1" spc="0">
                <a:latin typeface="Segoe UI"/>
              </a:rPr>
              <a:t>Leverage meeting recap</a:t>
            </a:r>
            <a:r>
              <a:rPr lang="en-US" sz="900" spc="0">
                <a:latin typeface="Segoe UI"/>
              </a:rPr>
              <a:t> to capture action items and alignment to move forward.</a:t>
            </a:r>
          </a:p>
        </p:txBody>
      </p:sp>
      <p:sp>
        <p:nvSpPr>
          <p:cNvPr id="51" name="Rectangle: Rounded Corners 7">
            <a:extLst>
              <a:ext uri="{FF2B5EF4-FFF2-40B4-BE49-F238E27FC236}">
                <a16:creationId xmlns:a16="http://schemas.microsoft.com/office/drawing/2014/main" id="{EBF8F857-A663-3F0D-9CA3-B2B7A3AB5F91}"/>
              </a:ext>
            </a:extLst>
          </p:cNvPr>
          <p:cNvSpPr/>
          <p:nvPr/>
        </p:nvSpPr>
        <p:spPr bwMode="auto">
          <a:xfrm>
            <a:off x="8028777" y="3964863"/>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spc="-20">
                <a:ln w="3175">
                  <a:noFill/>
                </a:ln>
                <a:gradFill>
                  <a:gsLst>
                    <a:gs pos="55747">
                      <a:srgbClr val="FFFFFF"/>
                    </a:gs>
                    <a:gs pos="76437">
                      <a:srgbClr val="FFFFFF"/>
                    </a:gs>
                  </a:gsLst>
                  <a:path path="circle">
                    <a:fillToRect l="100000" b="100000"/>
                  </a:path>
                </a:gradFill>
                <a:latin typeface="+mj-lt"/>
                <a:cs typeface="Segoe UI"/>
              </a:rPr>
              <a:t>4. Meet with product group</a:t>
            </a:r>
          </a:p>
        </p:txBody>
      </p:sp>
      <p:sp>
        <p:nvSpPr>
          <p:cNvPr id="53" name="Rectangle: Rounded Corners 6">
            <a:extLst>
              <a:ext uri="{FF2B5EF4-FFF2-40B4-BE49-F238E27FC236}">
                <a16:creationId xmlns:a16="http://schemas.microsoft.com/office/drawing/2014/main" id="{B99E683D-E713-4D81-5097-5C771B7744EB}"/>
              </a:ext>
              <a:ext uri="{C183D7F6-B498-43B3-948B-1728B52AA6E4}">
                <adec:decorative xmlns:adec="http://schemas.microsoft.com/office/drawing/2017/decorative" val="1"/>
              </a:ext>
            </a:extLst>
          </p:cNvPr>
          <p:cNvSpPr/>
          <p:nvPr/>
        </p:nvSpPr>
        <p:spPr bwMode="auto">
          <a:xfrm>
            <a:off x="1107052" y="3007670"/>
            <a:ext cx="2705513" cy="665832"/>
          </a:xfrm>
          <a:prstGeom prst="roundRect">
            <a:avLst>
              <a:gd name="adj" fmla="val 10001"/>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r>
              <a:rPr lang="en-US" sz="900" b="1" kern="0">
                <a:solidFill>
                  <a:srgbClr val="1A1A1A"/>
                </a:solidFill>
                <a:latin typeface="Segoe UI"/>
              </a:rPr>
              <a:t>Kickstart your project </a:t>
            </a:r>
            <a:r>
              <a:rPr lang="en-US" sz="900" kern="0">
                <a:solidFill>
                  <a:srgbClr val="1A1A1A"/>
                </a:solidFill>
                <a:latin typeface="Segoe UI"/>
              </a:rPr>
              <a:t>as you plan and collaborate easier with Copilot in Whiteboard or Copilot </a:t>
            </a:r>
            <a:br>
              <a:rPr lang="en-US" sz="900" kern="0">
                <a:latin typeface="Segoe UI"/>
              </a:rPr>
            </a:br>
            <a:r>
              <a:rPr lang="en-US" sz="900" kern="0">
                <a:solidFill>
                  <a:srgbClr val="1A1A1A"/>
                </a:solidFill>
                <a:latin typeface="Segoe UI"/>
              </a:rPr>
              <a:t>in Loop. </a:t>
            </a:r>
          </a:p>
        </p:txBody>
      </p:sp>
      <p:sp>
        <p:nvSpPr>
          <p:cNvPr id="49" name="TextBox 48">
            <a:extLst>
              <a:ext uri="{FF2B5EF4-FFF2-40B4-BE49-F238E27FC236}">
                <a16:creationId xmlns:a16="http://schemas.microsoft.com/office/drawing/2014/main" id="{BDE09B0D-3D05-C0BF-3A00-C78AE3EE5A3B}"/>
              </a:ext>
            </a:extLst>
          </p:cNvPr>
          <p:cNvSpPr txBox="1"/>
          <p:nvPr/>
        </p:nvSpPr>
        <p:spPr>
          <a:xfrm>
            <a:off x="1107052" y="1948229"/>
            <a:ext cx="2705513" cy="445058"/>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a:defRPr/>
            </a:pPr>
            <a:r>
              <a:rPr lang="en-US" sz="900">
                <a:solidFill>
                  <a:srgbClr val="000000"/>
                </a:solidFill>
                <a:ea typeface="+mn-ea"/>
                <a:cs typeface="Segoe UI"/>
              </a:rPr>
              <a:t>Use Copilot in Whiteboard or Copilot in Loop </a:t>
            </a:r>
          </a:p>
          <a:p>
            <a:pPr>
              <a:defRPr/>
            </a:pPr>
            <a:r>
              <a:rPr lang="en-US" sz="900">
                <a:solidFill>
                  <a:srgbClr val="000000"/>
                </a:solidFill>
                <a:ea typeface="+mn-ea"/>
                <a:cs typeface="Segoe UI"/>
              </a:rPr>
              <a:t>to brainstorm ideas around the assets needed to upcoming PR announcement. </a:t>
            </a:r>
          </a:p>
        </p:txBody>
      </p:sp>
      <p:sp>
        <p:nvSpPr>
          <p:cNvPr id="55" name="Rectangle: Rounded Corners 11">
            <a:extLst>
              <a:ext uri="{FF2B5EF4-FFF2-40B4-BE49-F238E27FC236}">
                <a16:creationId xmlns:a16="http://schemas.microsoft.com/office/drawing/2014/main" id="{A938D5B0-5345-E899-83D8-BE3A28294D7D}"/>
              </a:ext>
            </a:extLst>
          </p:cNvPr>
          <p:cNvSpPr/>
          <p:nvPr/>
        </p:nvSpPr>
        <p:spPr bwMode="auto">
          <a:xfrm>
            <a:off x="1107052" y="1505660"/>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spc="-20">
                <a:ln w="3175">
                  <a:noFill/>
                </a:ln>
                <a:gradFill>
                  <a:gsLst>
                    <a:gs pos="55747">
                      <a:srgbClr val="FFFFFF"/>
                    </a:gs>
                    <a:gs pos="76437">
                      <a:srgbClr val="FFFFFF"/>
                    </a:gs>
                  </a:gsLst>
                  <a:path path="circle">
                    <a:fillToRect l="100000" b="100000"/>
                  </a:path>
                </a:gradFill>
                <a:latin typeface="+mj-lt"/>
                <a:cs typeface="Segoe UI"/>
              </a:rPr>
              <a:t>1. Whiteboard ideas</a:t>
            </a:r>
            <a:endParaRPr lang="en-US" sz="1200" b="1" spc="-20">
              <a:ln w="3175">
                <a:noFill/>
              </a:ln>
              <a:gradFill>
                <a:gsLst>
                  <a:gs pos="55747">
                    <a:srgbClr val="FFFFFF"/>
                  </a:gs>
                  <a:gs pos="76437">
                    <a:srgbClr val="FFFFFF"/>
                  </a:gs>
                </a:gsLst>
                <a:path path="circle">
                  <a:fillToRect l="100000" b="100000"/>
                </a:path>
              </a:gradFill>
              <a:latin typeface="+mj-lt"/>
              <a:cs typeface="Segoe UI" pitchFamily="34" charset="0"/>
            </a:endParaRPr>
          </a:p>
        </p:txBody>
      </p:sp>
      <p:sp>
        <p:nvSpPr>
          <p:cNvPr id="56" name="Rectangle: Rounded Corners 6">
            <a:extLst>
              <a:ext uri="{FF2B5EF4-FFF2-40B4-BE49-F238E27FC236}">
                <a16:creationId xmlns:a16="http://schemas.microsoft.com/office/drawing/2014/main" id="{DC08F9A2-0400-108A-459F-4086F43DB9B1}"/>
              </a:ext>
              <a:ext uri="{C183D7F6-B498-43B3-948B-1728B52AA6E4}">
                <adec:decorative xmlns:adec="http://schemas.microsoft.com/office/drawing/2017/decorative" val="1"/>
              </a:ext>
            </a:extLst>
          </p:cNvPr>
          <p:cNvSpPr/>
          <p:nvPr/>
        </p:nvSpPr>
        <p:spPr bwMode="auto">
          <a:xfrm>
            <a:off x="4575471" y="3007669"/>
            <a:ext cx="2705513" cy="667049"/>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a:spcBef>
                <a:spcPct val="0"/>
              </a:spcBef>
              <a:spcAft>
                <a:spcPct val="0"/>
              </a:spcAft>
            </a:pPr>
            <a:r>
              <a:rPr lang="en-US" sz="900" kern="0">
                <a:latin typeface="Segoe UI"/>
              </a:rPr>
              <a:t>Creating</a:t>
            </a:r>
            <a:r>
              <a:rPr lang="en-US" sz="900" b="1" kern="0">
                <a:latin typeface="Segoe UI"/>
              </a:rPr>
              <a:t> captivating taglines </a:t>
            </a:r>
            <a:r>
              <a:rPr lang="en-US" sz="900" kern="0">
                <a:latin typeface="Segoe UI"/>
              </a:rPr>
              <a:t>is an art – </a:t>
            </a:r>
            <a:br>
              <a:rPr lang="en-US" sz="900" kern="0">
                <a:latin typeface="Segoe UI"/>
              </a:rPr>
            </a:br>
            <a:r>
              <a:rPr lang="en-US" sz="900" kern="0">
                <a:latin typeface="Segoe UI"/>
              </a:rPr>
              <a:t>get started by using the power of the </a:t>
            </a:r>
            <a:br>
              <a:rPr lang="en-US" sz="900" kern="0">
                <a:latin typeface="Segoe UI"/>
              </a:rPr>
            </a:br>
            <a:r>
              <a:rPr lang="en-US" sz="900" kern="0">
                <a:latin typeface="Segoe UI"/>
              </a:rPr>
              <a:t>AI language model.</a:t>
            </a:r>
            <a:endParaRPr lang="en-US"/>
          </a:p>
        </p:txBody>
      </p:sp>
      <p:sp>
        <p:nvSpPr>
          <p:cNvPr id="57" name="Rectangle: Rounded Corners 13">
            <a:extLst>
              <a:ext uri="{FF2B5EF4-FFF2-40B4-BE49-F238E27FC236}">
                <a16:creationId xmlns:a16="http://schemas.microsoft.com/office/drawing/2014/main" id="{41931254-46D9-67F1-EAF0-B0F30B5B4421}"/>
              </a:ext>
            </a:extLst>
          </p:cNvPr>
          <p:cNvSpPr/>
          <p:nvPr/>
        </p:nvSpPr>
        <p:spPr bwMode="auto">
          <a:xfrm>
            <a:off x="4575472" y="1505660"/>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spc="-20">
                <a:ln w="3175">
                  <a:noFill/>
                </a:ln>
                <a:gradFill>
                  <a:gsLst>
                    <a:gs pos="55747">
                      <a:srgbClr val="FFFFFF"/>
                    </a:gs>
                    <a:gs pos="76437">
                      <a:srgbClr val="FFFFFF"/>
                    </a:gs>
                  </a:gsLst>
                  <a:path path="circle">
                    <a:fillToRect l="100000" b="100000"/>
                  </a:path>
                </a:gradFill>
                <a:latin typeface="+mj-lt"/>
                <a:cs typeface="Segoe UI"/>
              </a:rPr>
              <a:t>2. Create taglines</a:t>
            </a:r>
            <a:endParaRPr lang="en-US" sz="1200" b="1" spc="-20">
              <a:ln w="3175">
                <a:noFill/>
              </a:ln>
              <a:gradFill>
                <a:gsLst>
                  <a:gs pos="55747">
                    <a:srgbClr val="FFFFFF"/>
                  </a:gs>
                  <a:gs pos="76437">
                    <a:srgbClr val="FFFFFF"/>
                  </a:gs>
                </a:gsLst>
                <a:path path="circle">
                  <a:fillToRect l="100000" b="100000"/>
                </a:path>
              </a:gradFill>
              <a:latin typeface="+mj-lt"/>
              <a:cs typeface="Segoe UI" pitchFamily="34" charset="0"/>
            </a:endParaRPr>
          </a:p>
        </p:txBody>
      </p:sp>
      <p:sp>
        <p:nvSpPr>
          <p:cNvPr id="64" name="TextBox 63">
            <a:extLst>
              <a:ext uri="{FF2B5EF4-FFF2-40B4-BE49-F238E27FC236}">
                <a16:creationId xmlns:a16="http://schemas.microsoft.com/office/drawing/2014/main" id="{86ADCBEE-11E1-BAA9-A16A-4C0CD1CBAA50}"/>
              </a:ext>
            </a:extLst>
          </p:cNvPr>
          <p:cNvSpPr txBox="1"/>
          <p:nvPr/>
        </p:nvSpPr>
        <p:spPr>
          <a:xfrm>
            <a:off x="4572454" y="1948229"/>
            <a:ext cx="2705513" cy="445058"/>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a:defRPr/>
            </a:pPr>
            <a:r>
              <a:rPr lang="en-US" sz="900">
                <a:solidFill>
                  <a:srgbClr val="000000"/>
                </a:solidFill>
                <a:ea typeface="+mn-ea"/>
                <a:cs typeface="Segoe UI"/>
              </a:rPr>
              <a:t>Come up with a clever tagline for the PR announcement that will be on all marketing materials, tying them together. </a:t>
            </a:r>
          </a:p>
        </p:txBody>
      </p:sp>
      <p:sp>
        <p:nvSpPr>
          <p:cNvPr id="59" name="Rectangle: Rounded Corners 15">
            <a:extLst>
              <a:ext uri="{FF2B5EF4-FFF2-40B4-BE49-F238E27FC236}">
                <a16:creationId xmlns:a16="http://schemas.microsoft.com/office/drawing/2014/main" id="{37F55E48-6A1C-C85A-9C83-0F3AD9C55774}"/>
              </a:ext>
            </a:extLst>
          </p:cNvPr>
          <p:cNvSpPr/>
          <p:nvPr/>
        </p:nvSpPr>
        <p:spPr bwMode="auto">
          <a:xfrm>
            <a:off x="8028777" y="1505660"/>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spc="-20">
                <a:ln w="3175">
                  <a:noFill/>
                </a:ln>
                <a:gradFill>
                  <a:gsLst>
                    <a:gs pos="76437">
                      <a:srgbClr val="FFFFFF"/>
                    </a:gs>
                    <a:gs pos="55747">
                      <a:srgbClr val="FFFFFF"/>
                    </a:gs>
                  </a:gsLst>
                  <a:path path="circle">
                    <a:fillToRect l="100000" b="100000"/>
                  </a:path>
                </a:gradFill>
                <a:latin typeface="+mj-lt"/>
                <a:cs typeface="Segoe UI" pitchFamily="34" charset="0"/>
              </a:rPr>
              <a:t>3. Create a MPF</a:t>
            </a:r>
          </a:p>
        </p:txBody>
      </p:sp>
      <p:sp>
        <p:nvSpPr>
          <p:cNvPr id="60" name="Rectangle: Rounded Corners 6">
            <a:extLst>
              <a:ext uri="{FF2B5EF4-FFF2-40B4-BE49-F238E27FC236}">
                <a16:creationId xmlns:a16="http://schemas.microsoft.com/office/drawing/2014/main" id="{73EB12B3-33E4-CE27-6251-B87A7807C241}"/>
              </a:ext>
              <a:ext uri="{C183D7F6-B498-43B3-948B-1728B52AA6E4}">
                <adec:decorative xmlns:adec="http://schemas.microsoft.com/office/drawing/2017/decorative" val="1"/>
              </a:ext>
            </a:extLst>
          </p:cNvPr>
          <p:cNvSpPr/>
          <p:nvPr/>
        </p:nvSpPr>
        <p:spPr bwMode="auto">
          <a:xfrm>
            <a:off x="8028777" y="3007669"/>
            <a:ext cx="2705513" cy="667049"/>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r>
              <a:rPr lang="en-US" sz="900" kern="0">
                <a:solidFill>
                  <a:srgbClr val="1A1A1A"/>
                </a:solidFill>
                <a:latin typeface="Segoe UI"/>
              </a:rPr>
              <a:t>Get to a</a:t>
            </a:r>
            <a:r>
              <a:rPr lang="en-US" sz="900" b="1" kern="0">
                <a:solidFill>
                  <a:srgbClr val="1A1A1A"/>
                </a:solidFill>
                <a:latin typeface="Segoe UI"/>
              </a:rPr>
              <a:t> first draft quickly</a:t>
            </a:r>
            <a:r>
              <a:rPr lang="en-US" sz="900" kern="0">
                <a:solidFill>
                  <a:srgbClr val="1A1A1A"/>
                </a:solidFill>
                <a:latin typeface="Segoe UI"/>
              </a:rPr>
              <a:t> by relying on Copilot </a:t>
            </a:r>
            <a:br>
              <a:rPr lang="en-US" sz="900" kern="0">
                <a:latin typeface="Segoe UI"/>
              </a:rPr>
            </a:br>
            <a:r>
              <a:rPr lang="en-US" sz="900" kern="0">
                <a:solidFill>
                  <a:srgbClr val="1A1A1A"/>
                </a:solidFill>
                <a:latin typeface="Segoe UI"/>
              </a:rPr>
              <a:t>in Word for starting your MPF. </a:t>
            </a:r>
          </a:p>
        </p:txBody>
      </p:sp>
      <p:sp>
        <p:nvSpPr>
          <p:cNvPr id="52" name="TextBox 51">
            <a:extLst>
              <a:ext uri="{FF2B5EF4-FFF2-40B4-BE49-F238E27FC236}">
                <a16:creationId xmlns:a16="http://schemas.microsoft.com/office/drawing/2014/main" id="{327423BA-193B-534F-3C2B-DE04EB217C7B}"/>
              </a:ext>
            </a:extLst>
          </p:cNvPr>
          <p:cNvSpPr txBox="1"/>
          <p:nvPr/>
        </p:nvSpPr>
        <p:spPr>
          <a:xfrm>
            <a:off x="8028777" y="1945852"/>
            <a:ext cx="2872661" cy="445122"/>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a:defRPr/>
            </a:pPr>
            <a:r>
              <a:rPr lang="en-US">
                <a:solidFill>
                  <a:srgbClr val="1A1A1A"/>
                </a:solidFill>
                <a:latin typeface="Segoe UI"/>
                <a:cs typeface="Segoe UI"/>
              </a:rPr>
              <a:t>Draft your messaging and positioning framework by starting with Copilot in Word and referencing key documents.</a:t>
            </a:r>
            <a:endParaRPr lang="en-US" sz="900" b="0" i="0" u="none" strike="noStrike" kern="1200" cap="none" spc="0" normalizeH="0" baseline="0" noProof="0">
              <a:ln>
                <a:noFill/>
              </a:ln>
              <a:solidFill>
                <a:srgbClr val="1A1A1A"/>
              </a:solidFill>
              <a:effectLst/>
              <a:uLnTx/>
              <a:uFillTx/>
              <a:latin typeface="Segoe UI"/>
              <a:cs typeface="Segoe UI"/>
            </a:endParaRPr>
          </a:p>
        </p:txBody>
      </p:sp>
      <p:sp>
        <p:nvSpPr>
          <p:cNvPr id="62" name="Rectangle: Rounded Corners 6">
            <a:extLst>
              <a:ext uri="{FF2B5EF4-FFF2-40B4-BE49-F238E27FC236}">
                <a16:creationId xmlns:a16="http://schemas.microsoft.com/office/drawing/2014/main" id="{EF922C1C-8FD9-DB34-24D3-04C52CB6C732}"/>
              </a:ext>
              <a:ext uri="{C183D7F6-B498-43B3-948B-1728B52AA6E4}">
                <adec:decorative xmlns:adec="http://schemas.microsoft.com/office/drawing/2017/decorative" val="1"/>
              </a:ext>
            </a:extLst>
          </p:cNvPr>
          <p:cNvSpPr/>
          <p:nvPr/>
        </p:nvSpPr>
        <p:spPr bwMode="auto">
          <a:xfrm>
            <a:off x="4575472" y="5411199"/>
            <a:ext cx="2705513" cy="582726"/>
          </a:xfrm>
          <a:prstGeom prst="roundRect">
            <a:avLst>
              <a:gd name="adj" fmla="val 8425"/>
            </a:avLst>
          </a:prstGeom>
          <a:solidFill>
            <a:schemeClr val="bg1">
              <a:lumMod val="85000"/>
              <a:lumOff val="15000"/>
              <a:alpha val="62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91440" bIns="45720" numCol="1" spcCol="0" rtlCol="0" fromWordArt="0" anchor="t" anchorCtr="0" forceAA="0" compatLnSpc="1">
            <a:prstTxWarp prst="textNoShape">
              <a:avLst/>
            </a:prstTxWarp>
            <a:noAutofit/>
          </a:bodyPr>
          <a:lstStyle/>
          <a:p>
            <a:pPr defTabSz="932472" fontAlgn="base">
              <a:lnSpc>
                <a:spcPct val="110000"/>
              </a:lnSpc>
              <a:spcBef>
                <a:spcPct val="0"/>
              </a:spcBef>
              <a:spcAft>
                <a:spcPct val="0"/>
              </a:spcAft>
            </a:pPr>
            <a:r>
              <a:rPr lang="en-US" sz="900" b="1" spc="0">
                <a:solidFill>
                  <a:schemeClr val="tx1"/>
                </a:solidFill>
                <a:latin typeface="Segoe UI"/>
              </a:rPr>
              <a:t>Draft a thank you</a:t>
            </a:r>
            <a:r>
              <a:rPr lang="en-US" sz="900" spc="0">
                <a:solidFill>
                  <a:schemeClr val="tx1"/>
                </a:solidFill>
                <a:latin typeface="Segoe UI"/>
              </a:rPr>
              <a:t> note to the engineering team, marketing team, and event team for </a:t>
            </a:r>
            <a:br>
              <a:rPr lang="en-US" sz="900" spc="0">
                <a:latin typeface="Segoe UI"/>
              </a:rPr>
            </a:br>
            <a:r>
              <a:rPr lang="en-US" sz="900" spc="0">
                <a:solidFill>
                  <a:schemeClr val="tx1"/>
                </a:solidFill>
                <a:latin typeface="Segoe UI"/>
              </a:rPr>
              <a:t>their efforts.</a:t>
            </a:r>
          </a:p>
        </p:txBody>
      </p:sp>
      <p:sp>
        <p:nvSpPr>
          <p:cNvPr id="63" name="Rectangle: Rounded Corners 19">
            <a:extLst>
              <a:ext uri="{FF2B5EF4-FFF2-40B4-BE49-F238E27FC236}">
                <a16:creationId xmlns:a16="http://schemas.microsoft.com/office/drawing/2014/main" id="{5DFC5BC1-02A9-2506-02D8-137C1288E5C7}"/>
              </a:ext>
            </a:extLst>
          </p:cNvPr>
          <p:cNvSpPr/>
          <p:nvPr/>
        </p:nvSpPr>
        <p:spPr bwMode="auto">
          <a:xfrm>
            <a:off x="4575472" y="3965293"/>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spc="-20">
                <a:ln w="3175">
                  <a:noFill/>
                </a:ln>
                <a:gradFill>
                  <a:gsLst>
                    <a:gs pos="55747">
                      <a:srgbClr val="FFFFFF"/>
                    </a:gs>
                    <a:gs pos="76437">
                      <a:srgbClr val="FFFFFF"/>
                    </a:gs>
                  </a:gsLst>
                  <a:path path="circle">
                    <a:fillToRect l="100000" b="100000"/>
                  </a:path>
                </a:gradFill>
                <a:latin typeface="+mj-lt"/>
                <a:cs typeface="Segoe UI"/>
              </a:rPr>
              <a:t>5. Build assets</a:t>
            </a:r>
            <a:endParaRPr lang="en-US" sz="1200" b="1" spc="-20">
              <a:ln w="3175">
                <a:noFill/>
              </a:ln>
              <a:gradFill>
                <a:gsLst>
                  <a:gs pos="55747">
                    <a:srgbClr val="FFFFFF"/>
                  </a:gs>
                  <a:gs pos="76437">
                    <a:srgbClr val="FFFFFF"/>
                  </a:gs>
                </a:gsLst>
                <a:path path="circle">
                  <a:fillToRect l="100000" b="100000"/>
                </a:path>
              </a:gradFill>
              <a:latin typeface="+mj-lt"/>
              <a:cs typeface="Segoe UI" pitchFamily="34" charset="0"/>
            </a:endParaRPr>
          </a:p>
        </p:txBody>
      </p:sp>
      <p:pic>
        <p:nvPicPr>
          <p:cNvPr id="71" name="Picture 10" descr="Microsoft Word Logo - PNG and Vector - Logo Download">
            <a:hlinkClick r:id="rId2"/>
            <a:extLst>
              <a:ext uri="{FF2B5EF4-FFF2-40B4-BE49-F238E27FC236}">
                <a16:creationId xmlns:a16="http://schemas.microsoft.com/office/drawing/2014/main" id="{3CA2986A-2028-A641-EE11-A750A5597305}"/>
              </a:ext>
            </a:extLst>
          </p:cNvPr>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560423" y="2545207"/>
            <a:ext cx="282265" cy="282265"/>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02B38A0A-BE25-6242-2599-D6FE0A44CC3C}"/>
              </a:ext>
              <a:ext uri="{C183D7F6-B498-43B3-948B-1728B52AA6E4}">
                <adec:decorative xmlns:adec="http://schemas.microsoft.com/office/drawing/2017/decorative" val="0"/>
              </a:ext>
            </a:extLst>
          </p:cNvPr>
          <p:cNvSpPr txBox="1"/>
          <p:nvPr/>
        </p:nvSpPr>
        <p:spPr>
          <a:xfrm>
            <a:off x="9026395" y="2594006"/>
            <a:ext cx="1496369" cy="184666"/>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Word</a:t>
            </a:r>
          </a:p>
        </p:txBody>
      </p:sp>
      <p:grpSp>
        <p:nvGrpSpPr>
          <p:cNvPr id="91" name="Group 90">
            <a:extLst>
              <a:ext uri="{FF2B5EF4-FFF2-40B4-BE49-F238E27FC236}">
                <a16:creationId xmlns:a16="http://schemas.microsoft.com/office/drawing/2014/main" id="{27D214FD-6A64-A7D6-59B7-3C17A4544C0C}"/>
              </a:ext>
            </a:extLst>
          </p:cNvPr>
          <p:cNvGrpSpPr/>
          <p:nvPr/>
        </p:nvGrpSpPr>
        <p:grpSpPr>
          <a:xfrm>
            <a:off x="4128379" y="1594303"/>
            <a:ext cx="166152" cy="166152"/>
            <a:chOff x="5214995" y="-1168400"/>
            <a:chExt cx="431800" cy="431800"/>
          </a:xfrm>
        </p:grpSpPr>
        <p:sp>
          <p:nvSpPr>
            <p:cNvPr id="89" name="Oval 88">
              <a:extLst>
                <a:ext uri="{FF2B5EF4-FFF2-40B4-BE49-F238E27FC236}">
                  <a16:creationId xmlns:a16="http://schemas.microsoft.com/office/drawing/2014/main" id="{7CA5F722-BE20-85CA-DB09-E871AC7FD10C}"/>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0" name="Rectangle 89">
              <a:extLst>
                <a:ext uri="{FF2B5EF4-FFF2-40B4-BE49-F238E27FC236}">
                  <a16:creationId xmlns:a16="http://schemas.microsoft.com/office/drawing/2014/main" id="{8B3B8FE3-D42A-015D-E726-F999E4FE0D28}"/>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95" name="Group 94">
            <a:extLst>
              <a:ext uri="{FF2B5EF4-FFF2-40B4-BE49-F238E27FC236}">
                <a16:creationId xmlns:a16="http://schemas.microsoft.com/office/drawing/2014/main" id="{2AD402F8-843B-1EDC-37E4-C268BDFD7C31}"/>
              </a:ext>
            </a:extLst>
          </p:cNvPr>
          <p:cNvGrpSpPr/>
          <p:nvPr/>
        </p:nvGrpSpPr>
        <p:grpSpPr>
          <a:xfrm>
            <a:off x="7591810" y="1594303"/>
            <a:ext cx="166152" cy="166152"/>
            <a:chOff x="5214995" y="-1168400"/>
            <a:chExt cx="431800" cy="431800"/>
          </a:xfrm>
        </p:grpSpPr>
        <p:sp>
          <p:nvSpPr>
            <p:cNvPr id="96" name="Oval 95">
              <a:extLst>
                <a:ext uri="{FF2B5EF4-FFF2-40B4-BE49-F238E27FC236}">
                  <a16:creationId xmlns:a16="http://schemas.microsoft.com/office/drawing/2014/main" id="{AB2BA012-3108-42FC-2660-373F5CF497A8}"/>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97" name="Rectangle 89">
              <a:extLst>
                <a:ext uri="{FF2B5EF4-FFF2-40B4-BE49-F238E27FC236}">
                  <a16:creationId xmlns:a16="http://schemas.microsoft.com/office/drawing/2014/main" id="{FE54CA19-9AA2-8129-41AB-36AEC7104F89}"/>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98" name="Group 97">
            <a:extLst>
              <a:ext uri="{FF2B5EF4-FFF2-40B4-BE49-F238E27FC236}">
                <a16:creationId xmlns:a16="http://schemas.microsoft.com/office/drawing/2014/main" id="{363EB01C-50A0-0ACD-B01F-3E7B2DE49ACA}"/>
              </a:ext>
            </a:extLst>
          </p:cNvPr>
          <p:cNvGrpSpPr/>
          <p:nvPr/>
        </p:nvGrpSpPr>
        <p:grpSpPr>
          <a:xfrm flipH="1">
            <a:off x="4128379" y="4049554"/>
            <a:ext cx="166152" cy="166152"/>
            <a:chOff x="5214995" y="-1168400"/>
            <a:chExt cx="431800" cy="431800"/>
          </a:xfrm>
        </p:grpSpPr>
        <p:sp>
          <p:nvSpPr>
            <p:cNvPr id="99" name="Oval 98">
              <a:extLst>
                <a:ext uri="{FF2B5EF4-FFF2-40B4-BE49-F238E27FC236}">
                  <a16:creationId xmlns:a16="http://schemas.microsoft.com/office/drawing/2014/main" id="{FB80CB22-77F4-14A6-83FA-86CD131795B3}"/>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00" name="Rectangle 89">
              <a:extLst>
                <a:ext uri="{FF2B5EF4-FFF2-40B4-BE49-F238E27FC236}">
                  <a16:creationId xmlns:a16="http://schemas.microsoft.com/office/drawing/2014/main" id="{05F72585-85D2-81E9-4288-914AD247BC26}"/>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101" name="Group 100">
            <a:extLst>
              <a:ext uri="{FF2B5EF4-FFF2-40B4-BE49-F238E27FC236}">
                <a16:creationId xmlns:a16="http://schemas.microsoft.com/office/drawing/2014/main" id="{574897C3-E7E0-97C1-E220-8BE7BB650F8C}"/>
              </a:ext>
            </a:extLst>
          </p:cNvPr>
          <p:cNvGrpSpPr/>
          <p:nvPr/>
        </p:nvGrpSpPr>
        <p:grpSpPr>
          <a:xfrm flipH="1">
            <a:off x="7591810" y="4049554"/>
            <a:ext cx="166152" cy="166152"/>
            <a:chOff x="5214995" y="-1168400"/>
            <a:chExt cx="431800" cy="431800"/>
          </a:xfrm>
        </p:grpSpPr>
        <p:sp>
          <p:nvSpPr>
            <p:cNvPr id="102" name="Oval 101">
              <a:extLst>
                <a:ext uri="{FF2B5EF4-FFF2-40B4-BE49-F238E27FC236}">
                  <a16:creationId xmlns:a16="http://schemas.microsoft.com/office/drawing/2014/main" id="{6969C860-C934-1C50-E4B3-89632DCC4136}"/>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03" name="Rectangle 89">
              <a:extLst>
                <a:ext uri="{FF2B5EF4-FFF2-40B4-BE49-F238E27FC236}">
                  <a16:creationId xmlns:a16="http://schemas.microsoft.com/office/drawing/2014/main" id="{BD5379B7-004E-F6A8-19E9-66E5A6D88027}"/>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107" name="Group 106">
            <a:extLst>
              <a:ext uri="{FF2B5EF4-FFF2-40B4-BE49-F238E27FC236}">
                <a16:creationId xmlns:a16="http://schemas.microsoft.com/office/drawing/2014/main" id="{116BE4B2-C922-BCA0-2480-698D4E7D8A9A}"/>
              </a:ext>
            </a:extLst>
          </p:cNvPr>
          <p:cNvGrpSpPr/>
          <p:nvPr/>
        </p:nvGrpSpPr>
        <p:grpSpPr>
          <a:xfrm rot="5400000">
            <a:off x="11068586" y="2034721"/>
            <a:ext cx="166152" cy="166152"/>
            <a:chOff x="5214995" y="-1168400"/>
            <a:chExt cx="431800" cy="431800"/>
          </a:xfrm>
        </p:grpSpPr>
        <p:sp>
          <p:nvSpPr>
            <p:cNvPr id="108" name="Oval 107">
              <a:extLst>
                <a:ext uri="{FF2B5EF4-FFF2-40B4-BE49-F238E27FC236}">
                  <a16:creationId xmlns:a16="http://schemas.microsoft.com/office/drawing/2014/main" id="{260F9DDE-6119-03A3-4D9C-E810C24176D4}"/>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09" name="Rectangle 89">
              <a:extLst>
                <a:ext uri="{FF2B5EF4-FFF2-40B4-BE49-F238E27FC236}">
                  <a16:creationId xmlns:a16="http://schemas.microsoft.com/office/drawing/2014/main" id="{4A85625D-1F27-3789-6CA2-BE8E7C3EE956}"/>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110" name="Group 109">
            <a:extLst>
              <a:ext uri="{FF2B5EF4-FFF2-40B4-BE49-F238E27FC236}">
                <a16:creationId xmlns:a16="http://schemas.microsoft.com/office/drawing/2014/main" id="{3702E520-6499-E212-2222-6077324466EE}"/>
              </a:ext>
            </a:extLst>
          </p:cNvPr>
          <p:cNvGrpSpPr/>
          <p:nvPr/>
        </p:nvGrpSpPr>
        <p:grpSpPr>
          <a:xfrm rot="5400000">
            <a:off x="11068586" y="3583008"/>
            <a:ext cx="166152" cy="166152"/>
            <a:chOff x="5214995" y="-1168400"/>
            <a:chExt cx="431800" cy="431800"/>
          </a:xfrm>
        </p:grpSpPr>
        <p:sp>
          <p:nvSpPr>
            <p:cNvPr id="111" name="Oval 110">
              <a:extLst>
                <a:ext uri="{FF2B5EF4-FFF2-40B4-BE49-F238E27FC236}">
                  <a16:creationId xmlns:a16="http://schemas.microsoft.com/office/drawing/2014/main" id="{BB323C51-A1AC-2601-9A6F-B06E78775D0A}"/>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12" name="Rectangle 89">
              <a:extLst>
                <a:ext uri="{FF2B5EF4-FFF2-40B4-BE49-F238E27FC236}">
                  <a16:creationId xmlns:a16="http://schemas.microsoft.com/office/drawing/2014/main" id="{C9FBF294-BEE6-AE3F-5BE5-ED83947E28E9}"/>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sp>
        <p:nvSpPr>
          <p:cNvPr id="16" name="Rectangle: Rounded Corners 6">
            <a:extLst>
              <a:ext uri="{FF2B5EF4-FFF2-40B4-BE49-F238E27FC236}">
                <a16:creationId xmlns:a16="http://schemas.microsoft.com/office/drawing/2014/main" id="{BD8303DB-3C77-2116-4761-0229A4F94676}"/>
              </a:ext>
              <a:ext uri="{C183D7F6-B498-43B3-948B-1728B52AA6E4}">
                <adec:decorative xmlns:adec="http://schemas.microsoft.com/office/drawing/2017/decorative" val="1"/>
              </a:ext>
            </a:extLst>
          </p:cNvPr>
          <p:cNvSpPr/>
          <p:nvPr/>
        </p:nvSpPr>
        <p:spPr bwMode="auto">
          <a:xfrm>
            <a:off x="588262" y="977145"/>
            <a:ext cx="1188720" cy="169396"/>
          </a:xfrm>
          <a:prstGeom prst="roundRect">
            <a:avLst>
              <a:gd name="adj" fmla="val 8425"/>
            </a:avLst>
          </a:prstGeom>
          <a:noFill/>
          <a:ln w="254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Potential benefits</a:t>
            </a:r>
          </a:p>
        </p:txBody>
      </p:sp>
      <p:sp>
        <p:nvSpPr>
          <p:cNvPr id="9" name="TextBox 8">
            <a:extLst>
              <a:ext uri="{FF2B5EF4-FFF2-40B4-BE49-F238E27FC236}">
                <a16:creationId xmlns:a16="http://schemas.microsoft.com/office/drawing/2014/main" id="{E9DD6AEA-3316-8646-8581-5CA03AD2F284}"/>
              </a:ext>
            </a:extLst>
          </p:cNvPr>
          <p:cNvSpPr txBox="1"/>
          <p:nvPr/>
        </p:nvSpPr>
        <p:spPr>
          <a:xfrm>
            <a:off x="1107052" y="4415165"/>
            <a:ext cx="2894677" cy="445122"/>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a:defRPr/>
            </a:pPr>
            <a:r>
              <a:rPr lang="en-US" sz="900">
                <a:solidFill>
                  <a:srgbClr val="000000"/>
                </a:solidFill>
                <a:ea typeface="+mn-ea"/>
                <a:cs typeface="Segoe UI"/>
              </a:rPr>
              <a:t>Use Copilot </a:t>
            </a:r>
            <a:r>
              <a:rPr lang="en-US">
                <a:solidFill>
                  <a:srgbClr val="000000"/>
                </a:solidFill>
                <a:ea typeface="+mn-ea"/>
                <a:cs typeface="Segoe UI"/>
              </a:rPr>
              <a:t>in Loop to collaborate with graphic designers and various groups on status of assets (draft, in design, in review).</a:t>
            </a:r>
            <a:endParaRPr lang="en-US" sz="900">
              <a:solidFill>
                <a:srgbClr val="000000"/>
              </a:solidFill>
              <a:ea typeface="+mn-ea"/>
              <a:cs typeface="Segoe UI"/>
            </a:endParaRPr>
          </a:p>
        </p:txBody>
      </p:sp>
      <p:sp>
        <p:nvSpPr>
          <p:cNvPr id="11" name="TextBox 10">
            <a:extLst>
              <a:ext uri="{FF2B5EF4-FFF2-40B4-BE49-F238E27FC236}">
                <a16:creationId xmlns:a16="http://schemas.microsoft.com/office/drawing/2014/main" id="{6029A140-2AB5-7CC0-25B7-82AF3E4CED2E}"/>
              </a:ext>
            </a:extLst>
          </p:cNvPr>
          <p:cNvSpPr txBox="1"/>
          <p:nvPr/>
        </p:nvSpPr>
        <p:spPr>
          <a:xfrm>
            <a:off x="8028777" y="4415165"/>
            <a:ext cx="3056171" cy="415498"/>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a:lnSpc>
                <a:spcPct val="100000"/>
              </a:lnSpc>
              <a:defRPr/>
            </a:pPr>
            <a:r>
              <a:rPr kumimoji="0" lang="en-US" sz="900" b="0" i="0" u="none" strike="noStrike" kern="1200" cap="none" spc="-20" normalizeH="0" noProof="0">
                <a:ln>
                  <a:noFill/>
                </a:ln>
                <a:solidFill>
                  <a:srgbClr val="1A1A1A"/>
                </a:solidFill>
                <a:effectLst/>
                <a:uLnTx/>
                <a:uFillTx/>
                <a:latin typeface="Segoe UI"/>
                <a:cs typeface="Segoe UI"/>
              </a:rPr>
              <a:t>Meet with the product group and use Copilot in Teams to summarize the meeting and identify action items to ensure alignment on key features. </a:t>
            </a:r>
          </a:p>
        </p:txBody>
      </p:sp>
      <p:sp>
        <p:nvSpPr>
          <p:cNvPr id="12" name="TextBox 11">
            <a:extLst>
              <a:ext uri="{FF2B5EF4-FFF2-40B4-BE49-F238E27FC236}">
                <a16:creationId xmlns:a16="http://schemas.microsoft.com/office/drawing/2014/main" id="{D7CEFD58-6D1B-7CA7-940B-708D513F1848}"/>
              </a:ext>
            </a:extLst>
          </p:cNvPr>
          <p:cNvSpPr txBox="1"/>
          <p:nvPr/>
        </p:nvSpPr>
        <p:spPr>
          <a:xfrm>
            <a:off x="4463649" y="4415165"/>
            <a:ext cx="2900712" cy="292709"/>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a:defRPr/>
            </a:pPr>
            <a:r>
              <a:rPr lang="en-US" sz="900">
                <a:solidFill>
                  <a:srgbClr val="000000"/>
                </a:solidFill>
                <a:ea typeface="+mn-ea"/>
                <a:cs typeface="Segoe UI"/>
              </a:rPr>
              <a:t>Build out additional assets like a product description and pitch deck with Copilot.</a:t>
            </a:r>
          </a:p>
        </p:txBody>
      </p:sp>
      <p:sp>
        <p:nvSpPr>
          <p:cNvPr id="29" name="Oval 28">
            <a:extLst>
              <a:ext uri="{FF2B5EF4-FFF2-40B4-BE49-F238E27FC236}">
                <a16:creationId xmlns:a16="http://schemas.microsoft.com/office/drawing/2014/main" id="{B2A32F5F-FAD1-90E3-F5C8-F9B1CB205B46}"/>
              </a:ext>
            </a:extLst>
          </p:cNvPr>
          <p:cNvSpPr>
            <a:spLocks/>
          </p:cNvSpPr>
          <p:nvPr/>
        </p:nvSpPr>
        <p:spPr bwMode="auto">
          <a:xfrm>
            <a:off x="1712203" y="4915370"/>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30" name="TextBox 29">
            <a:extLst>
              <a:ext uri="{FF2B5EF4-FFF2-40B4-BE49-F238E27FC236}">
                <a16:creationId xmlns:a16="http://schemas.microsoft.com/office/drawing/2014/main" id="{E24B2136-C09D-6649-B27A-A4892A8F380F}"/>
              </a:ext>
              <a:ext uri="{C183D7F6-B498-43B3-948B-1728B52AA6E4}">
                <adec:decorative xmlns:adec="http://schemas.microsoft.com/office/drawing/2017/decorative" val="0"/>
              </a:ext>
            </a:extLst>
          </p:cNvPr>
          <p:cNvSpPr txBox="1"/>
          <p:nvPr/>
        </p:nvSpPr>
        <p:spPr>
          <a:xfrm>
            <a:off x="2227442" y="5028777"/>
            <a:ext cx="1477963" cy="184666"/>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Loop</a:t>
            </a:r>
          </a:p>
        </p:txBody>
      </p:sp>
      <p:sp>
        <p:nvSpPr>
          <p:cNvPr id="7" name="Rectangle: Rounded Corners 6">
            <a:extLst>
              <a:ext uri="{FF2B5EF4-FFF2-40B4-BE49-F238E27FC236}">
                <a16:creationId xmlns:a16="http://schemas.microsoft.com/office/drawing/2014/main" id="{9ACE32B2-2DA3-0133-6404-9DE134597427}"/>
              </a:ext>
              <a:ext uri="{C183D7F6-B498-43B3-948B-1728B52AA6E4}">
                <adec:decorative xmlns:adec="http://schemas.microsoft.com/office/drawing/2017/decorative" val="1"/>
              </a:ext>
            </a:extLst>
          </p:cNvPr>
          <p:cNvSpPr/>
          <p:nvPr/>
        </p:nvSpPr>
        <p:spPr bwMode="auto">
          <a:xfrm>
            <a:off x="3720798" y="944346"/>
            <a:ext cx="1291316" cy="234994"/>
          </a:xfrm>
          <a:prstGeom prst="roundRect">
            <a:avLst>
              <a:gd name="adj" fmla="val 50000"/>
            </a:avLst>
          </a:prstGeom>
          <a:ln w="15875" cap="flat">
            <a:gradFill flip="none" rotWithShape="1">
              <a:gsLst>
                <a:gs pos="0">
                  <a:srgbClr val="0078D4"/>
                </a:gs>
                <a:gs pos="100000">
                  <a:schemeClr val="accent3"/>
                </a:gs>
              </a:gsLst>
              <a:path path="circle">
                <a:fillToRect r="100000" b="100000"/>
              </a:path>
              <a:tileRect l="-100000" t="-100000"/>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78D4"/>
                </a:solidFill>
                <a:effectLst/>
                <a:uLnTx/>
                <a:uFillTx/>
                <a:latin typeface="Segoe UI"/>
                <a:ea typeface="+mn-ea"/>
                <a:cs typeface="Segoe UI" pitchFamily="34" charset="0"/>
              </a:rPr>
              <a:t>First draft faster</a:t>
            </a:r>
          </a:p>
        </p:txBody>
      </p:sp>
      <p:sp>
        <p:nvSpPr>
          <p:cNvPr id="8" name="Rectangle: Rounded Corners 6">
            <a:extLst>
              <a:ext uri="{FF2B5EF4-FFF2-40B4-BE49-F238E27FC236}">
                <a16:creationId xmlns:a16="http://schemas.microsoft.com/office/drawing/2014/main" id="{C0628BBF-C285-ACB1-D144-1E40E9766A24}"/>
              </a:ext>
              <a:ext uri="{C183D7F6-B498-43B3-948B-1728B52AA6E4}">
                <adec:decorative xmlns:adec="http://schemas.microsoft.com/office/drawing/2017/decorative" val="1"/>
              </a:ext>
            </a:extLst>
          </p:cNvPr>
          <p:cNvSpPr/>
          <p:nvPr/>
        </p:nvSpPr>
        <p:spPr bwMode="auto">
          <a:xfrm>
            <a:off x="1893575" y="942971"/>
            <a:ext cx="1704635" cy="237744"/>
          </a:xfrm>
          <a:prstGeom prst="roundRect">
            <a:avLst>
              <a:gd name="adj" fmla="val 50000"/>
            </a:avLst>
          </a:prstGeom>
          <a:ln w="15875" cap="flat">
            <a:gradFill flip="none" rotWithShape="1">
              <a:gsLst>
                <a:gs pos="0">
                  <a:srgbClr val="0078D4"/>
                </a:gs>
                <a:gs pos="100000">
                  <a:schemeClr val="accent3"/>
                </a:gs>
              </a:gsLst>
              <a:path path="circle">
                <a:fillToRect r="100000" b="100000"/>
              </a:path>
              <a:tileRect l="-100000" t="-100000"/>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78D4"/>
                </a:solidFill>
                <a:effectLst/>
                <a:uLnTx/>
                <a:uFillTx/>
                <a:latin typeface="Segoe UI"/>
                <a:ea typeface="+mn-ea"/>
                <a:cs typeface="Segoe UI" pitchFamily="34" charset="0"/>
              </a:rPr>
              <a:t>Streamlined collaboration</a:t>
            </a:r>
          </a:p>
        </p:txBody>
      </p:sp>
      <p:sp>
        <p:nvSpPr>
          <p:cNvPr id="39" name="Oval 38">
            <a:extLst>
              <a:ext uri="{FF2B5EF4-FFF2-40B4-BE49-F238E27FC236}">
                <a16:creationId xmlns:a16="http://schemas.microsoft.com/office/drawing/2014/main" id="{974CAF30-C05A-1DB1-61B0-DA01796A9F5C}"/>
              </a:ext>
            </a:extLst>
          </p:cNvPr>
          <p:cNvSpPr>
            <a:spLocks/>
          </p:cNvSpPr>
          <p:nvPr/>
        </p:nvSpPr>
        <p:spPr bwMode="auto">
          <a:xfrm>
            <a:off x="5198353" y="2482023"/>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40" name="TextBox 39">
            <a:extLst>
              <a:ext uri="{FF2B5EF4-FFF2-40B4-BE49-F238E27FC236}">
                <a16:creationId xmlns:a16="http://schemas.microsoft.com/office/drawing/2014/main" id="{9795354A-3215-7797-6D0E-463663D6086D}"/>
              </a:ext>
              <a:ext uri="{C183D7F6-B498-43B3-948B-1728B52AA6E4}">
                <adec:decorative xmlns:adec="http://schemas.microsoft.com/office/drawing/2017/decorative" val="0"/>
              </a:ext>
            </a:extLst>
          </p:cNvPr>
          <p:cNvSpPr txBox="1"/>
          <p:nvPr/>
        </p:nvSpPr>
        <p:spPr>
          <a:xfrm>
            <a:off x="5713592" y="2595430"/>
            <a:ext cx="1477963" cy="184666"/>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a:t>
            </a:r>
          </a:p>
        </p:txBody>
      </p:sp>
      <p:pic>
        <p:nvPicPr>
          <p:cNvPr id="41" name="Picture 40" descr="Zip Co logo SVG free download, id: 101874 - Brandlogos.net">
            <a:hlinkClick r:id="rId4"/>
            <a:extLst>
              <a:ext uri="{FF2B5EF4-FFF2-40B4-BE49-F238E27FC236}">
                <a16:creationId xmlns:a16="http://schemas.microsoft.com/office/drawing/2014/main" id="{5BAE4E38-F173-8EB1-4EBE-0AC3C37411C6}"/>
              </a:ext>
            </a:extLst>
          </p:cNvPr>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259625" y="2570698"/>
            <a:ext cx="257610" cy="234130"/>
          </a:xfrm>
          <a:prstGeom prst="rect">
            <a:avLst/>
          </a:prstGeom>
          <a:noFill/>
          <a:extLst>
            <a:ext uri="{909E8E84-426E-40DD-AFC4-6F175D3DCCD1}">
              <a14:hiddenFill xmlns:a14="http://schemas.microsoft.com/office/drawing/2010/main">
                <a:solidFill>
                  <a:srgbClr val="FFFFFF"/>
                </a:solidFill>
              </a14:hiddenFill>
            </a:ext>
          </a:extLst>
        </p:spPr>
      </p:pic>
      <p:sp>
        <p:nvSpPr>
          <p:cNvPr id="42" name="Oval 41">
            <a:extLst>
              <a:ext uri="{FF2B5EF4-FFF2-40B4-BE49-F238E27FC236}">
                <a16:creationId xmlns:a16="http://schemas.microsoft.com/office/drawing/2014/main" id="{63607B3A-088F-9C18-8194-863D4A7D487C}"/>
              </a:ext>
            </a:extLst>
          </p:cNvPr>
          <p:cNvSpPr>
            <a:spLocks/>
          </p:cNvSpPr>
          <p:nvPr/>
        </p:nvSpPr>
        <p:spPr bwMode="auto">
          <a:xfrm>
            <a:off x="1204117" y="2518888"/>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43" name="Oval 42">
            <a:extLst>
              <a:ext uri="{FF2B5EF4-FFF2-40B4-BE49-F238E27FC236}">
                <a16:creationId xmlns:a16="http://schemas.microsoft.com/office/drawing/2014/main" id="{874F95F4-D744-1103-429B-2C1758848A73}"/>
              </a:ext>
            </a:extLst>
          </p:cNvPr>
          <p:cNvSpPr>
            <a:spLocks/>
          </p:cNvSpPr>
          <p:nvPr/>
        </p:nvSpPr>
        <p:spPr bwMode="auto">
          <a:xfrm>
            <a:off x="1692726" y="2518888"/>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45" name="TextBox 44">
            <a:extLst>
              <a:ext uri="{FF2B5EF4-FFF2-40B4-BE49-F238E27FC236}">
                <a16:creationId xmlns:a16="http://schemas.microsoft.com/office/drawing/2014/main" id="{22C20CDC-2808-5324-5DA0-F175C2EF5B35}"/>
              </a:ext>
              <a:ext uri="{C183D7F6-B498-43B3-948B-1728B52AA6E4}">
                <adec:decorative xmlns:adec="http://schemas.microsoft.com/office/drawing/2017/decorative" val="0"/>
              </a:ext>
            </a:extLst>
          </p:cNvPr>
          <p:cNvSpPr txBox="1"/>
          <p:nvPr/>
        </p:nvSpPr>
        <p:spPr>
          <a:xfrm>
            <a:off x="2208906" y="2532249"/>
            <a:ext cx="1642524" cy="369332"/>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Whiteboard</a:t>
            </a:r>
          </a:p>
          <a:p>
            <a:pPr defTabSz="914367">
              <a:defRPr/>
            </a:pPr>
            <a:r>
              <a:rPr lang="en-US" sz="1200">
                <a:solidFill>
                  <a:prstClr val="black"/>
                </a:solidFill>
                <a:latin typeface="Segoe UI Semibold"/>
                <a:cs typeface="Segoe UI Semibold"/>
              </a:rPr>
              <a:t>Copilot in Loop</a:t>
            </a:r>
          </a:p>
        </p:txBody>
      </p:sp>
      <p:pic>
        <p:nvPicPr>
          <p:cNvPr id="34" name="Graphic 33">
            <a:hlinkClick r:id="rId6"/>
            <a:extLst>
              <a:ext uri="{FF2B5EF4-FFF2-40B4-BE49-F238E27FC236}">
                <a16:creationId xmlns:a16="http://schemas.microsoft.com/office/drawing/2014/main" id="{D51785D4-CB05-5C7E-9D6F-E644E0012760}"/>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83752" y="2575809"/>
            <a:ext cx="276927" cy="276926"/>
          </a:xfrm>
          <a:prstGeom prst="rect">
            <a:avLst/>
          </a:prstGeom>
        </p:spPr>
      </p:pic>
      <p:pic>
        <p:nvPicPr>
          <p:cNvPr id="61" name="Picture 60" descr="Whiteboard icon in Windows 11 Color Style">
            <a:hlinkClick r:id="rId9"/>
            <a:extLst>
              <a:ext uri="{FF2B5EF4-FFF2-40B4-BE49-F238E27FC236}">
                <a16:creationId xmlns:a16="http://schemas.microsoft.com/office/drawing/2014/main" id="{F190F7C0-9890-182F-7363-93AF98B77187}"/>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259998" y="2579065"/>
            <a:ext cx="287442" cy="287442"/>
          </a:xfrm>
          <a:prstGeom prst="rect">
            <a:avLst/>
          </a:prstGeom>
          <a:noFill/>
          <a:extLst>
            <a:ext uri="{909E8E84-426E-40DD-AFC4-6F175D3DCCD1}">
              <a14:hiddenFill xmlns:a14="http://schemas.microsoft.com/office/drawing/2010/main">
                <a:solidFill>
                  <a:srgbClr val="FFFFFF"/>
                </a:solidFill>
              </a14:hiddenFill>
            </a:ext>
          </a:extLst>
        </p:spPr>
      </p:pic>
      <p:sp>
        <p:nvSpPr>
          <p:cNvPr id="65" name="Oval 64">
            <a:extLst>
              <a:ext uri="{FF2B5EF4-FFF2-40B4-BE49-F238E27FC236}">
                <a16:creationId xmlns:a16="http://schemas.microsoft.com/office/drawing/2014/main" id="{558FCCB6-5D36-2664-A429-B4AB0BE0052F}"/>
              </a:ext>
            </a:extLst>
          </p:cNvPr>
          <p:cNvSpPr>
            <a:spLocks/>
          </p:cNvSpPr>
          <p:nvPr/>
        </p:nvSpPr>
        <p:spPr bwMode="auto">
          <a:xfrm>
            <a:off x="8466844" y="4915370"/>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pic>
        <p:nvPicPr>
          <p:cNvPr id="66" name="Picture 6" descr="Microsoft Teams Logo, symbol, meaning, history, PNG">
            <a:hlinkClick r:id="rId11"/>
            <a:extLst>
              <a:ext uri="{FF2B5EF4-FFF2-40B4-BE49-F238E27FC236}">
                <a16:creationId xmlns:a16="http://schemas.microsoft.com/office/drawing/2014/main" id="{0E10C98A-23D1-2AA5-6447-C1E422B5E82D}"/>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l="20244" r="20244"/>
          <a:stretch/>
        </p:blipFill>
        <p:spPr bwMode="auto">
          <a:xfrm>
            <a:off x="8533892" y="4990021"/>
            <a:ext cx="277382" cy="26217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14F80C60-30D8-F37B-1329-FFA64B66F8C3}"/>
              </a:ext>
              <a:ext uri="{C183D7F6-B498-43B3-948B-1728B52AA6E4}">
                <adec:decorative xmlns:adec="http://schemas.microsoft.com/office/drawing/2017/decorative" val="0"/>
              </a:ext>
            </a:extLst>
          </p:cNvPr>
          <p:cNvSpPr txBox="1"/>
          <p:nvPr/>
        </p:nvSpPr>
        <p:spPr>
          <a:xfrm>
            <a:off x="8983428" y="5028777"/>
            <a:ext cx="1496369" cy="184666"/>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Teams</a:t>
            </a:r>
          </a:p>
        </p:txBody>
      </p:sp>
      <p:sp>
        <p:nvSpPr>
          <p:cNvPr id="69" name="Oval 68">
            <a:extLst>
              <a:ext uri="{FF2B5EF4-FFF2-40B4-BE49-F238E27FC236}">
                <a16:creationId xmlns:a16="http://schemas.microsoft.com/office/drawing/2014/main" id="{200E71ED-6A54-2F2A-C8A8-CC2128B37284}"/>
              </a:ext>
            </a:extLst>
          </p:cNvPr>
          <p:cNvSpPr>
            <a:spLocks/>
          </p:cNvSpPr>
          <p:nvPr/>
        </p:nvSpPr>
        <p:spPr bwMode="auto">
          <a:xfrm>
            <a:off x="4669983" y="4915370"/>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72" name="Oval 71">
            <a:extLst>
              <a:ext uri="{FF2B5EF4-FFF2-40B4-BE49-F238E27FC236}">
                <a16:creationId xmlns:a16="http://schemas.microsoft.com/office/drawing/2014/main" id="{221DC592-6387-2AEC-C210-F600833A2F35}"/>
              </a:ext>
            </a:extLst>
          </p:cNvPr>
          <p:cNvSpPr>
            <a:spLocks/>
          </p:cNvSpPr>
          <p:nvPr/>
        </p:nvSpPr>
        <p:spPr bwMode="auto">
          <a:xfrm>
            <a:off x="5158592" y="4915370"/>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73" name="TextBox 72">
            <a:extLst>
              <a:ext uri="{FF2B5EF4-FFF2-40B4-BE49-F238E27FC236}">
                <a16:creationId xmlns:a16="http://schemas.microsoft.com/office/drawing/2014/main" id="{4BDE1E0F-62EF-C7A8-0857-712AF75A8355}"/>
              </a:ext>
              <a:ext uri="{C183D7F6-B498-43B3-948B-1728B52AA6E4}">
                <adec:decorative xmlns:adec="http://schemas.microsoft.com/office/drawing/2017/decorative" val="0"/>
              </a:ext>
            </a:extLst>
          </p:cNvPr>
          <p:cNvSpPr txBox="1"/>
          <p:nvPr/>
        </p:nvSpPr>
        <p:spPr>
          <a:xfrm>
            <a:off x="5674772" y="4936444"/>
            <a:ext cx="1603195" cy="369332"/>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Word</a:t>
            </a:r>
            <a:br>
              <a:rPr lang="en-US" sz="1200">
                <a:solidFill>
                  <a:prstClr val="black"/>
                </a:solidFill>
                <a:latin typeface="Segoe UI Semibold"/>
              </a:rPr>
            </a:br>
            <a:r>
              <a:rPr lang="en-US" sz="1200">
                <a:solidFill>
                  <a:prstClr val="black"/>
                </a:solidFill>
                <a:latin typeface="Segoe UI Semibold"/>
              </a:rPr>
              <a:t>Copilot in PowerPoint</a:t>
            </a:r>
          </a:p>
        </p:txBody>
      </p:sp>
      <p:pic>
        <p:nvPicPr>
          <p:cNvPr id="74" name="Picture 4" descr="Microsoft PowerPoint Logo - PNG and Vector - Logo Download">
            <a:hlinkClick r:id="rId13"/>
            <a:extLst>
              <a:ext uri="{FF2B5EF4-FFF2-40B4-BE49-F238E27FC236}">
                <a16:creationId xmlns:a16="http://schemas.microsoft.com/office/drawing/2014/main" id="{0F810BC5-C91C-D9CE-69A9-E1F400EDAD08}"/>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5197898" y="4988189"/>
            <a:ext cx="285779" cy="26584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0" descr="Microsoft Word Logo - PNG and Vector - Logo Download">
            <a:hlinkClick r:id="rId2"/>
            <a:extLst>
              <a:ext uri="{FF2B5EF4-FFF2-40B4-BE49-F238E27FC236}">
                <a16:creationId xmlns:a16="http://schemas.microsoft.com/office/drawing/2014/main" id="{3A315CA4-4B03-858A-2076-02CF26227A3E}"/>
              </a:ext>
            </a:extLst>
          </p:cNvPr>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18928" y="4979978"/>
            <a:ext cx="282265" cy="282265"/>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hlinkClick r:id="rId6"/>
            <a:extLst>
              <a:ext uri="{FF2B5EF4-FFF2-40B4-BE49-F238E27FC236}">
                <a16:creationId xmlns:a16="http://schemas.microsoft.com/office/drawing/2014/main" id="{AC0236B0-6FAE-7A73-BFB1-986D4149BBC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83751" y="4948073"/>
            <a:ext cx="276927" cy="276926"/>
          </a:xfrm>
          <a:prstGeom prst="rect">
            <a:avLst/>
          </a:prstGeom>
        </p:spPr>
      </p:pic>
    </p:spTree>
    <p:extLst>
      <p:ext uri="{BB962C8B-B14F-4D97-AF65-F5344CB8AC3E}">
        <p14:creationId xmlns:p14="http://schemas.microsoft.com/office/powerpoint/2010/main" val="27209020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5C51B-5F34-C631-4144-4E20732DBD0F}"/>
              </a:ext>
            </a:extLst>
          </p:cNvPr>
          <p:cNvSpPr>
            <a:spLocks noGrp="1"/>
          </p:cNvSpPr>
          <p:nvPr>
            <p:ph type="title"/>
          </p:nvPr>
        </p:nvSpPr>
        <p:spPr/>
        <p:txBody>
          <a:bodyPr/>
          <a:lstStyle/>
          <a:p>
            <a:r>
              <a:rPr lang="en-US"/>
              <a:t>A day in the life of a Marketing Manager</a:t>
            </a:r>
          </a:p>
        </p:txBody>
      </p:sp>
      <p:sp>
        <p:nvSpPr>
          <p:cNvPr id="3" name="Rectangle: Rounded Corners 28">
            <a:extLst>
              <a:ext uri="{FF2B5EF4-FFF2-40B4-BE49-F238E27FC236}">
                <a16:creationId xmlns:a16="http://schemas.microsoft.com/office/drawing/2014/main" id="{76FFEDC2-74DA-05CD-4FC8-0E3FCD4D892E}"/>
              </a:ext>
            </a:extLst>
          </p:cNvPr>
          <p:cNvSpPr>
            <a:spLocks/>
          </p:cNvSpPr>
          <p:nvPr/>
        </p:nvSpPr>
        <p:spPr bwMode="auto">
          <a:xfrm>
            <a:off x="-1" y="1257699"/>
            <a:ext cx="12192001" cy="50113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900">
              <a:solidFill>
                <a:schemeClr val="tx1"/>
              </a:solidFill>
              <a:latin typeface="Segoe UI"/>
              <a:cs typeface="Segoe UI" pitchFamily="34" charset="0"/>
            </a:endParaRPr>
          </a:p>
        </p:txBody>
      </p:sp>
      <p:sp>
        <p:nvSpPr>
          <p:cNvPr id="10" name="Freeform: Shape 2">
            <a:extLst>
              <a:ext uri="{FF2B5EF4-FFF2-40B4-BE49-F238E27FC236}">
                <a16:creationId xmlns:a16="http://schemas.microsoft.com/office/drawing/2014/main" id="{295BA9B8-D908-60D0-5CEC-95FB8E699A2A}"/>
              </a:ext>
              <a:ext uri="{C183D7F6-B498-43B3-948B-1728B52AA6E4}">
                <adec:decorative xmlns:adec="http://schemas.microsoft.com/office/drawing/2017/decorative" val="1"/>
              </a:ext>
            </a:extLst>
          </p:cNvPr>
          <p:cNvSpPr/>
          <p:nvPr/>
        </p:nvSpPr>
        <p:spPr bwMode="auto">
          <a:xfrm>
            <a:off x="-1" y="1671436"/>
            <a:ext cx="10010265" cy="2453282"/>
          </a:xfrm>
          <a:custGeom>
            <a:avLst/>
            <a:gdLst>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 name="connsiteX0" fmla="*/ 25400 w 9096375"/>
              <a:gd name="connsiteY0" fmla="*/ 0 h 2491048"/>
              <a:gd name="connsiteX1" fmla="*/ 8875992 w 9096375"/>
              <a:gd name="connsiteY1" fmla="*/ 0 h 2491048"/>
              <a:gd name="connsiteX2" fmla="*/ 9096375 w 9096375"/>
              <a:gd name="connsiteY2" fmla="*/ 220383 h 2491048"/>
              <a:gd name="connsiteX3" fmla="*/ 9096375 w 9096375"/>
              <a:gd name="connsiteY3" fmla="*/ 2270665 h 2491048"/>
              <a:gd name="connsiteX4" fmla="*/ 8875992 w 9096375"/>
              <a:gd name="connsiteY4" fmla="*/ 2491048 h 2491048"/>
              <a:gd name="connsiteX5" fmla="*/ 25400 w 9096375"/>
              <a:gd name="connsiteY5" fmla="*/ 2491048 h 2491048"/>
              <a:gd name="connsiteX6" fmla="*/ 0 w 9096375"/>
              <a:gd name="connsiteY6" fmla="*/ 1182948 h 2491048"/>
              <a:gd name="connsiteX7" fmla="*/ 25400 w 9096375"/>
              <a:gd name="connsiteY7" fmla="*/ 0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7" fmla="*/ 91440 w 9096375"/>
              <a:gd name="connsiteY7" fmla="*/ 1274388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0975" h="2491048">
                <a:moveTo>
                  <a:pt x="0" y="0"/>
                </a:moveTo>
                <a:lnTo>
                  <a:pt x="8850592" y="0"/>
                </a:lnTo>
                <a:cubicBezTo>
                  <a:pt x="8972306" y="0"/>
                  <a:pt x="9070975" y="98669"/>
                  <a:pt x="9070975" y="220383"/>
                </a:cubicBezTo>
                <a:lnTo>
                  <a:pt x="9070975" y="2270665"/>
                </a:lnTo>
                <a:cubicBezTo>
                  <a:pt x="9070975" y="2392379"/>
                  <a:pt x="8972306" y="2491048"/>
                  <a:pt x="8850592" y="2491048"/>
                </a:cubicBezTo>
                <a:lnTo>
                  <a:pt x="0" y="2491048"/>
                </a:lnTo>
              </a:path>
            </a:pathLst>
          </a:custGeom>
          <a:ln w="15875" cap="flat">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 name="Rectangle: Rounded Corners 6">
            <a:extLst>
              <a:ext uri="{FF2B5EF4-FFF2-40B4-BE49-F238E27FC236}">
                <a16:creationId xmlns:a16="http://schemas.microsoft.com/office/drawing/2014/main" id="{D3132471-4539-9002-4196-154CFA7B0BD4}"/>
              </a:ext>
              <a:ext uri="{C183D7F6-B498-43B3-948B-1728B52AA6E4}">
                <adec:decorative xmlns:adec="http://schemas.microsoft.com/office/drawing/2017/decorative" val="1"/>
              </a:ext>
            </a:extLst>
          </p:cNvPr>
          <p:cNvSpPr/>
          <p:nvPr/>
        </p:nvSpPr>
        <p:spPr bwMode="auto">
          <a:xfrm>
            <a:off x="518790" y="5667988"/>
            <a:ext cx="2705513" cy="480654"/>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lnSpc>
                <a:spcPct val="110000"/>
              </a:lnSpc>
              <a:spcBef>
                <a:spcPct val="0"/>
              </a:spcBef>
              <a:spcAft>
                <a:spcPct val="0"/>
              </a:spcAft>
            </a:pPr>
            <a:r>
              <a:rPr lang="en-US" sz="900" b="1" spc="0">
                <a:solidFill>
                  <a:schemeClr val="tx1"/>
                </a:solidFill>
                <a:latin typeface="Segoe UI"/>
              </a:rPr>
              <a:t>Ask for more details.</a:t>
            </a:r>
          </a:p>
        </p:txBody>
      </p:sp>
      <p:sp>
        <p:nvSpPr>
          <p:cNvPr id="12" name="Rectangle: Rounded Corners 4">
            <a:extLst>
              <a:ext uri="{FF2B5EF4-FFF2-40B4-BE49-F238E27FC236}">
                <a16:creationId xmlns:a16="http://schemas.microsoft.com/office/drawing/2014/main" id="{6419B5A6-3604-5B82-75AA-0B00D1BAF4B3}"/>
              </a:ext>
            </a:extLst>
          </p:cNvPr>
          <p:cNvSpPr/>
          <p:nvPr/>
        </p:nvSpPr>
        <p:spPr bwMode="auto">
          <a:xfrm>
            <a:off x="518791" y="3962701"/>
            <a:ext cx="984306"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altLang="zh-TW" sz="1200" b="1">
                <a:ln w="3175">
                  <a:noFill/>
                </a:ln>
                <a:gradFill>
                  <a:gsLst>
                    <a:gs pos="76437">
                      <a:srgbClr val="FFFFFF"/>
                    </a:gs>
                    <a:gs pos="55747">
                      <a:srgbClr val="FFFFFF"/>
                    </a:gs>
                  </a:gsLst>
                  <a:path path="circle">
                    <a:fillToRect l="100000" b="100000"/>
                  </a:path>
                </a:gradFill>
                <a:latin typeface="+mj-lt"/>
                <a:cs typeface="Segoe UI" pitchFamily="34" charset="0"/>
              </a:rPr>
              <a:t>4:00</a:t>
            </a:r>
            <a:r>
              <a:rPr lang="zh-TW" altLang="en-US" sz="1200" b="1">
                <a:ln w="3175">
                  <a:noFill/>
                </a:ln>
                <a:gradFill>
                  <a:gsLst>
                    <a:gs pos="76437">
                      <a:srgbClr val="FFFFFF"/>
                    </a:gs>
                    <a:gs pos="55747">
                      <a:srgbClr val="FFFFFF"/>
                    </a:gs>
                  </a:gsLst>
                  <a:path path="circle">
                    <a:fillToRect l="100000" b="100000"/>
                  </a:path>
                </a:gradFill>
                <a:latin typeface="+mj-lt"/>
                <a:cs typeface="Segoe UI" pitchFamily="34" charset="0"/>
              </a:rPr>
              <a:t> </a:t>
            </a:r>
            <a:r>
              <a:rPr lang="en-US" altLang="zh-TW" sz="1200" b="1">
                <a:ln w="3175">
                  <a:noFill/>
                </a:ln>
                <a:gradFill>
                  <a:gsLst>
                    <a:gs pos="76437">
                      <a:srgbClr val="FFFFFF"/>
                    </a:gs>
                    <a:gs pos="55747">
                      <a:srgbClr val="FFFFFF"/>
                    </a:gs>
                  </a:gsLst>
                  <a:path path="circle">
                    <a:fillToRect l="100000" b="100000"/>
                  </a:path>
                </a:gradFill>
                <a:latin typeface="+mj-lt"/>
                <a:cs typeface="Segoe UI" pitchFamily="34" charset="0"/>
              </a:rPr>
              <a:t>pm</a:t>
            </a:r>
            <a:endParaRPr lang="en-US" sz="1200" b="1">
              <a:ln w="3175">
                <a:noFill/>
              </a:ln>
              <a:gradFill>
                <a:gsLst>
                  <a:gs pos="76437">
                    <a:srgbClr val="FFFFFF"/>
                  </a:gs>
                  <a:gs pos="55747">
                    <a:srgbClr val="FFFFFF"/>
                  </a:gs>
                </a:gsLst>
                <a:path path="circle">
                  <a:fillToRect l="100000" b="100000"/>
                </a:path>
              </a:gradFill>
              <a:latin typeface="+mj-lt"/>
              <a:cs typeface="Segoe UI" pitchFamily="34" charset="0"/>
            </a:endParaRPr>
          </a:p>
        </p:txBody>
      </p:sp>
      <p:sp>
        <p:nvSpPr>
          <p:cNvPr id="13" name="TextBox 12">
            <a:extLst>
              <a:ext uri="{FF2B5EF4-FFF2-40B4-BE49-F238E27FC236}">
                <a16:creationId xmlns:a16="http://schemas.microsoft.com/office/drawing/2014/main" id="{75518A95-03E7-1713-2C11-3B0499725A22}"/>
              </a:ext>
            </a:extLst>
          </p:cNvPr>
          <p:cNvSpPr txBox="1"/>
          <p:nvPr/>
        </p:nvSpPr>
        <p:spPr>
          <a:xfrm>
            <a:off x="518791" y="4415165"/>
            <a:ext cx="2453010" cy="597408"/>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marL="0" marR="0" lvl="0" indent="0" defTabSz="914400" eaLnBrk="1" fontAlgn="auto" latinLnBrk="0" hangingPunct="1">
              <a:lnSpc>
                <a:spcPct val="110000"/>
              </a:lnSpc>
              <a:spcBef>
                <a:spcPts val="0"/>
              </a:spcBef>
              <a:spcAft>
                <a:spcPts val="0"/>
              </a:spcAft>
              <a:buClrTx/>
              <a:buSzTx/>
              <a:buFontTx/>
              <a:buNone/>
              <a:tabLst/>
              <a:defRPr/>
            </a:pPr>
            <a:r>
              <a:rPr kumimoji="0" lang="en-US" b="0" i="0" u="none" strike="noStrike" kern="0" cap="none" spc="0" normalizeH="0" baseline="0" noProof="0">
                <a:ln>
                  <a:noFill/>
                </a:ln>
                <a:solidFill>
                  <a:srgbClr val="1A1A1A"/>
                </a:solidFill>
                <a:effectLst/>
                <a:uLnTx/>
                <a:uFillTx/>
                <a:cs typeface="Segoe UI" pitchFamily="34" charset="0"/>
              </a:rPr>
              <a:t>Daichi needs to catch up on email before he heads out for the day. Copilot speeds the work by summarizing email threads and preparing draft responses. </a:t>
            </a:r>
          </a:p>
        </p:txBody>
      </p:sp>
      <p:sp>
        <p:nvSpPr>
          <p:cNvPr id="14" name="Rectangle: Rounded Corners 6">
            <a:extLst>
              <a:ext uri="{FF2B5EF4-FFF2-40B4-BE49-F238E27FC236}">
                <a16:creationId xmlns:a16="http://schemas.microsoft.com/office/drawing/2014/main" id="{B8C21726-A726-1118-88AB-77A47C7273F3}"/>
              </a:ext>
              <a:ext uri="{C183D7F6-B498-43B3-948B-1728B52AA6E4}">
                <adec:decorative xmlns:adec="http://schemas.microsoft.com/office/drawing/2017/decorative" val="1"/>
              </a:ext>
            </a:extLst>
          </p:cNvPr>
          <p:cNvSpPr/>
          <p:nvPr/>
        </p:nvSpPr>
        <p:spPr bwMode="auto">
          <a:xfrm>
            <a:off x="7026869" y="5666206"/>
            <a:ext cx="2705513" cy="480654"/>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w="3175">
                  <a:noFill/>
                </a:ln>
                <a:effectLst/>
                <a:uLnTx/>
                <a:uFillTx/>
                <a:latin typeface="Segoe UI"/>
                <a:ea typeface="+mn-ea"/>
                <a:cs typeface="Segoe UI" pitchFamily="34" charset="0"/>
              </a:rPr>
              <a:t>Create a table </a:t>
            </a:r>
            <a:r>
              <a:rPr lang="en-US" sz="900">
                <a:ln w="3175">
                  <a:noFill/>
                </a:ln>
                <a:solidFill>
                  <a:prstClr val="black"/>
                </a:solidFill>
                <a:latin typeface="Segoe UI"/>
                <a:cs typeface="Segoe UI" pitchFamily="34" charset="0"/>
              </a:rPr>
              <a:t>to categorize the features discussed so far by priority.</a:t>
            </a:r>
          </a:p>
        </p:txBody>
      </p:sp>
      <p:sp>
        <p:nvSpPr>
          <p:cNvPr id="15" name="Rectangle: Rounded Corners 7">
            <a:extLst>
              <a:ext uri="{FF2B5EF4-FFF2-40B4-BE49-F238E27FC236}">
                <a16:creationId xmlns:a16="http://schemas.microsoft.com/office/drawing/2014/main" id="{401CCA0B-6535-5FDF-9C6D-4A284919AD1A}"/>
              </a:ext>
            </a:extLst>
          </p:cNvPr>
          <p:cNvSpPr/>
          <p:nvPr/>
        </p:nvSpPr>
        <p:spPr bwMode="auto">
          <a:xfrm>
            <a:off x="7026870" y="3964863"/>
            <a:ext cx="984306"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altLang="zh-TW" sz="1200" b="1">
                <a:ln w="3175">
                  <a:noFill/>
                </a:ln>
                <a:gradFill>
                  <a:gsLst>
                    <a:gs pos="76437">
                      <a:srgbClr val="FFFFFF"/>
                    </a:gs>
                    <a:gs pos="55747">
                      <a:srgbClr val="FFFFFF"/>
                    </a:gs>
                  </a:gsLst>
                  <a:path path="circle">
                    <a:fillToRect l="100000" b="100000"/>
                  </a:path>
                </a:gradFill>
                <a:latin typeface="+mj-lt"/>
                <a:cs typeface="Segoe UI" pitchFamily="34" charset="0"/>
              </a:rPr>
              <a:t>11:00</a:t>
            </a:r>
            <a:r>
              <a:rPr lang="zh-TW" altLang="en-US" sz="1200" b="1">
                <a:ln w="3175">
                  <a:noFill/>
                </a:ln>
                <a:gradFill>
                  <a:gsLst>
                    <a:gs pos="76437">
                      <a:srgbClr val="FFFFFF"/>
                    </a:gs>
                    <a:gs pos="55747">
                      <a:srgbClr val="FFFFFF"/>
                    </a:gs>
                  </a:gsLst>
                  <a:path path="circle">
                    <a:fillToRect l="100000" b="100000"/>
                  </a:path>
                </a:gradFill>
                <a:latin typeface="+mj-lt"/>
                <a:cs typeface="Segoe UI" pitchFamily="34" charset="0"/>
              </a:rPr>
              <a:t> </a:t>
            </a:r>
            <a:r>
              <a:rPr lang="en-US" altLang="zh-TW" sz="1200" b="1">
                <a:ln w="3175">
                  <a:noFill/>
                </a:ln>
                <a:gradFill>
                  <a:gsLst>
                    <a:gs pos="76437">
                      <a:srgbClr val="FFFFFF"/>
                    </a:gs>
                    <a:gs pos="55747">
                      <a:srgbClr val="FFFFFF"/>
                    </a:gs>
                  </a:gsLst>
                  <a:path path="circle">
                    <a:fillToRect l="100000" b="100000"/>
                  </a:path>
                </a:gradFill>
                <a:latin typeface="+mj-lt"/>
                <a:cs typeface="Segoe UI" pitchFamily="34" charset="0"/>
              </a:rPr>
              <a:t>am</a:t>
            </a:r>
            <a:endParaRPr lang="en-US" sz="1200" b="1">
              <a:ln w="3175">
                <a:noFill/>
              </a:ln>
              <a:gradFill>
                <a:gsLst>
                  <a:gs pos="76437">
                    <a:srgbClr val="FFFFFF"/>
                  </a:gs>
                  <a:gs pos="55747">
                    <a:srgbClr val="FFFFFF"/>
                  </a:gs>
                </a:gsLst>
                <a:path path="circle">
                  <a:fillToRect l="100000" b="100000"/>
                </a:path>
              </a:gradFill>
              <a:latin typeface="+mj-lt"/>
              <a:cs typeface="Segoe UI" pitchFamily="34" charset="0"/>
            </a:endParaRPr>
          </a:p>
        </p:txBody>
      </p:sp>
      <p:sp>
        <p:nvSpPr>
          <p:cNvPr id="16" name="TextBox 15">
            <a:extLst>
              <a:ext uri="{FF2B5EF4-FFF2-40B4-BE49-F238E27FC236}">
                <a16:creationId xmlns:a16="http://schemas.microsoft.com/office/drawing/2014/main" id="{AF853758-4EA0-72DD-6431-DD3242A627CA}"/>
              </a:ext>
            </a:extLst>
          </p:cNvPr>
          <p:cNvSpPr txBox="1"/>
          <p:nvPr/>
        </p:nvSpPr>
        <p:spPr>
          <a:xfrm>
            <a:off x="7026869" y="4415165"/>
            <a:ext cx="2748203" cy="597408"/>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marL="0" marR="0" lvl="0" indent="0" defTabSz="914400" eaLnBrk="1" fontAlgn="auto" latinLnBrk="0" hangingPunct="1">
              <a:lnSpc>
                <a:spcPct val="110000"/>
              </a:lnSpc>
              <a:spcBef>
                <a:spcPts val="0"/>
              </a:spcBef>
              <a:spcAft>
                <a:spcPts val="0"/>
              </a:spcAft>
              <a:buClrTx/>
              <a:buSzTx/>
              <a:buFontTx/>
              <a:buNone/>
              <a:tabLst/>
              <a:defRPr/>
            </a:pPr>
            <a:r>
              <a:rPr kumimoji="0" lang="en-US" b="0" i="0" u="none" strike="noStrike" kern="0" cap="none" spc="0" normalizeH="0" baseline="0" noProof="0">
                <a:ln>
                  <a:noFill/>
                </a:ln>
                <a:solidFill>
                  <a:srgbClr val="1A1A1A"/>
                </a:solidFill>
                <a:effectLst/>
                <a:uLnTx/>
                <a:uFillTx/>
                <a:cs typeface="Segoe UI" pitchFamily="34" charset="0"/>
              </a:rPr>
              <a:t>Daichi meets with the engineering team to plan the development of new features. During the meeting he uses Copilot to understand the prioritization of the features. </a:t>
            </a:r>
          </a:p>
        </p:txBody>
      </p:sp>
      <p:sp>
        <p:nvSpPr>
          <p:cNvPr id="17" name="Rectangle: Rounded Corners 6">
            <a:extLst>
              <a:ext uri="{FF2B5EF4-FFF2-40B4-BE49-F238E27FC236}">
                <a16:creationId xmlns:a16="http://schemas.microsoft.com/office/drawing/2014/main" id="{1266C571-7909-5414-B77D-7DDB21543BFC}"/>
              </a:ext>
              <a:ext uri="{C183D7F6-B498-43B3-948B-1728B52AA6E4}">
                <adec:decorative xmlns:adec="http://schemas.microsoft.com/office/drawing/2017/decorative" val="1"/>
              </a:ext>
            </a:extLst>
          </p:cNvPr>
          <p:cNvSpPr/>
          <p:nvPr/>
        </p:nvSpPr>
        <p:spPr bwMode="auto">
          <a:xfrm>
            <a:off x="518790" y="3082111"/>
            <a:ext cx="2705513" cy="665832"/>
          </a:xfrm>
          <a:prstGeom prst="roundRect">
            <a:avLst>
              <a:gd name="adj" fmla="val 10001"/>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900" b="1" kern="0">
                <a:solidFill>
                  <a:srgbClr val="1A1A1A"/>
                </a:solidFill>
                <a:latin typeface="Segoe UI"/>
              </a:rPr>
              <a:t>Prepare a brief </a:t>
            </a:r>
            <a: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t>outlining the advertising strategy from </a:t>
            </a:r>
            <a:r>
              <a:rPr kumimoji="0" lang="en-US" sz="900" b="0" i="0" u="sng" strike="noStrike" kern="1200" cap="none" spc="0" normalizeH="0" baseline="0" noProof="0">
                <a:ln w="3175">
                  <a:noFill/>
                </a:ln>
                <a:solidFill>
                  <a:srgbClr val="0070C0"/>
                </a:solidFill>
                <a:effectLst/>
                <a:uLnTx/>
                <a:uFillTx/>
                <a:latin typeface="Segoe UI" panose="020B0502040204020203" pitchFamily="34" charset="0"/>
                <a:ea typeface="+mn-ea"/>
                <a:cs typeface="Segoe UI" pitchFamily="34" charset="0"/>
              </a:rPr>
              <a:t>Contoso widget marketing plan</a:t>
            </a:r>
            <a: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t>. Include sections on target market, pricing, tone, imagery, and taglines.</a:t>
            </a:r>
          </a:p>
        </p:txBody>
      </p:sp>
      <p:sp>
        <p:nvSpPr>
          <p:cNvPr id="18" name="TextBox 17">
            <a:extLst>
              <a:ext uri="{FF2B5EF4-FFF2-40B4-BE49-F238E27FC236}">
                <a16:creationId xmlns:a16="http://schemas.microsoft.com/office/drawing/2014/main" id="{8011A39A-8B98-841D-BE00-3E598C1AEE60}"/>
              </a:ext>
            </a:extLst>
          </p:cNvPr>
          <p:cNvSpPr txBox="1"/>
          <p:nvPr/>
        </p:nvSpPr>
        <p:spPr>
          <a:xfrm>
            <a:off x="518789" y="1948229"/>
            <a:ext cx="2801310" cy="292709"/>
          </a:xfrm>
          <a:prstGeom prst="rect">
            <a:avLst/>
          </a:prstGeom>
          <a:noFill/>
        </p:spPr>
        <p:txBody>
          <a:bodyPr wrap="square" lIns="91440" tIns="0" rIns="91440" bIns="0" rtlCol="0" anchor="t">
            <a:spAutoFit/>
          </a:bodyPr>
          <a:lstStyle/>
          <a:p>
            <a:pPr>
              <a:lnSpc>
                <a:spcPct val="110000"/>
              </a:lnSpc>
              <a:defRPr/>
            </a:pPr>
            <a:r>
              <a:rPr lang="en-US" sz="900">
                <a:solidFill>
                  <a:srgbClr val="1A1A1A"/>
                </a:solidFill>
                <a:ea typeface="Segoe UI" pitchFamily="34" charset="0"/>
                <a:cs typeface="Segoe UI" pitchFamily="34" charset="0"/>
              </a:rPr>
              <a:t>Daichi uses Copilot to prepare a brief to give to the agencies bidding on a new advertising campaign. </a:t>
            </a:r>
          </a:p>
        </p:txBody>
      </p:sp>
      <p:sp>
        <p:nvSpPr>
          <p:cNvPr id="19" name="Rectangle: Rounded Corners 11">
            <a:extLst>
              <a:ext uri="{FF2B5EF4-FFF2-40B4-BE49-F238E27FC236}">
                <a16:creationId xmlns:a16="http://schemas.microsoft.com/office/drawing/2014/main" id="{08923275-4EC6-9AAA-8014-CC8BBDE1414C}"/>
              </a:ext>
            </a:extLst>
          </p:cNvPr>
          <p:cNvSpPr/>
          <p:nvPr/>
        </p:nvSpPr>
        <p:spPr bwMode="auto">
          <a:xfrm>
            <a:off x="518791" y="1505660"/>
            <a:ext cx="984306"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altLang="zh-TW" sz="1200" b="1">
                <a:ln w="3175">
                  <a:noFill/>
                </a:ln>
                <a:gradFill>
                  <a:gsLst>
                    <a:gs pos="76437">
                      <a:srgbClr val="FFFFFF"/>
                    </a:gs>
                    <a:gs pos="55747">
                      <a:srgbClr val="FFFFFF"/>
                    </a:gs>
                  </a:gsLst>
                  <a:path path="circle">
                    <a:fillToRect l="100000" b="100000"/>
                  </a:path>
                </a:gradFill>
                <a:latin typeface="+mj-lt"/>
                <a:cs typeface="Segoe UI" pitchFamily="34" charset="0"/>
              </a:rPr>
              <a:t>8:00</a:t>
            </a:r>
            <a:r>
              <a:rPr lang="zh-TW" altLang="en-US" sz="1200" b="1">
                <a:ln w="3175">
                  <a:noFill/>
                </a:ln>
                <a:gradFill>
                  <a:gsLst>
                    <a:gs pos="76437">
                      <a:srgbClr val="FFFFFF"/>
                    </a:gs>
                    <a:gs pos="55747">
                      <a:srgbClr val="FFFFFF"/>
                    </a:gs>
                  </a:gsLst>
                  <a:path path="circle">
                    <a:fillToRect l="100000" b="100000"/>
                  </a:path>
                </a:gradFill>
                <a:latin typeface="+mj-lt"/>
                <a:cs typeface="Segoe UI" pitchFamily="34" charset="0"/>
              </a:rPr>
              <a:t> </a:t>
            </a:r>
            <a:r>
              <a:rPr lang="en-US" altLang="zh-TW" sz="1200" b="1">
                <a:ln w="3175">
                  <a:noFill/>
                </a:ln>
                <a:gradFill>
                  <a:gsLst>
                    <a:gs pos="76437">
                      <a:srgbClr val="FFFFFF"/>
                    </a:gs>
                    <a:gs pos="55747">
                      <a:srgbClr val="FFFFFF"/>
                    </a:gs>
                  </a:gsLst>
                  <a:path path="circle">
                    <a:fillToRect l="100000" b="100000"/>
                  </a:path>
                </a:gradFill>
                <a:latin typeface="+mj-lt"/>
                <a:cs typeface="Segoe UI" pitchFamily="34" charset="0"/>
              </a:rPr>
              <a:t>am</a:t>
            </a:r>
            <a:endParaRPr lang="en-US" sz="1200" b="1">
              <a:ln w="3175">
                <a:noFill/>
              </a:ln>
              <a:gradFill>
                <a:gsLst>
                  <a:gs pos="76437">
                    <a:srgbClr val="FFFFFF"/>
                  </a:gs>
                  <a:gs pos="55747">
                    <a:srgbClr val="FFFFFF"/>
                  </a:gs>
                </a:gsLst>
                <a:path path="circle">
                  <a:fillToRect l="100000" b="100000"/>
                </a:path>
              </a:gradFill>
              <a:latin typeface="+mj-lt"/>
              <a:cs typeface="Segoe UI" pitchFamily="34" charset="0"/>
            </a:endParaRPr>
          </a:p>
        </p:txBody>
      </p:sp>
      <p:sp>
        <p:nvSpPr>
          <p:cNvPr id="20" name="Rectangle: Rounded Corners 6">
            <a:extLst>
              <a:ext uri="{FF2B5EF4-FFF2-40B4-BE49-F238E27FC236}">
                <a16:creationId xmlns:a16="http://schemas.microsoft.com/office/drawing/2014/main" id="{51602D37-BC0F-A4D3-B5B2-214A04506FC3}"/>
              </a:ext>
              <a:ext uri="{C183D7F6-B498-43B3-948B-1728B52AA6E4}">
                <adec:decorative xmlns:adec="http://schemas.microsoft.com/office/drawing/2017/decorative" val="1"/>
              </a:ext>
            </a:extLst>
          </p:cNvPr>
          <p:cNvSpPr/>
          <p:nvPr/>
        </p:nvSpPr>
        <p:spPr bwMode="auto">
          <a:xfrm>
            <a:off x="3754898" y="3082110"/>
            <a:ext cx="2844911" cy="667049"/>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r>
              <a:rPr lang="en-US" sz="900" b="1" kern="0">
                <a:solidFill>
                  <a:srgbClr val="1A1A1A"/>
                </a:solidFill>
                <a:latin typeface="Segoe UI"/>
              </a:rPr>
              <a:t>Categorize the ideas. </a:t>
            </a:r>
          </a:p>
        </p:txBody>
      </p:sp>
      <p:sp>
        <p:nvSpPr>
          <p:cNvPr id="21" name="Rectangle: Rounded Corners 13">
            <a:extLst>
              <a:ext uri="{FF2B5EF4-FFF2-40B4-BE49-F238E27FC236}">
                <a16:creationId xmlns:a16="http://schemas.microsoft.com/office/drawing/2014/main" id="{AF98ED03-0AFE-9198-6116-8FC03EAB8F6F}"/>
              </a:ext>
            </a:extLst>
          </p:cNvPr>
          <p:cNvSpPr/>
          <p:nvPr/>
        </p:nvSpPr>
        <p:spPr bwMode="auto">
          <a:xfrm>
            <a:off x="3772830" y="1505660"/>
            <a:ext cx="984306"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altLang="zh-TW" sz="1200" b="1">
                <a:ln w="3175">
                  <a:noFill/>
                </a:ln>
                <a:gradFill>
                  <a:gsLst>
                    <a:gs pos="76437">
                      <a:srgbClr val="FFFFFF"/>
                    </a:gs>
                    <a:gs pos="55747">
                      <a:srgbClr val="FFFFFF"/>
                    </a:gs>
                  </a:gsLst>
                  <a:path path="circle">
                    <a:fillToRect l="100000" b="100000"/>
                  </a:path>
                </a:gradFill>
                <a:latin typeface="+mj-lt"/>
                <a:cs typeface="Segoe UI" pitchFamily="34" charset="0"/>
              </a:rPr>
              <a:t>8:30</a:t>
            </a:r>
            <a:r>
              <a:rPr lang="zh-TW" altLang="en-US" sz="1200" b="1">
                <a:ln w="3175">
                  <a:noFill/>
                </a:ln>
                <a:gradFill>
                  <a:gsLst>
                    <a:gs pos="76437">
                      <a:srgbClr val="FFFFFF"/>
                    </a:gs>
                    <a:gs pos="55747">
                      <a:srgbClr val="FFFFFF"/>
                    </a:gs>
                  </a:gsLst>
                  <a:path path="circle">
                    <a:fillToRect l="100000" b="100000"/>
                  </a:path>
                </a:gradFill>
                <a:latin typeface="+mj-lt"/>
                <a:cs typeface="Segoe UI" pitchFamily="34" charset="0"/>
              </a:rPr>
              <a:t> </a:t>
            </a:r>
            <a:r>
              <a:rPr lang="en-US" altLang="zh-TW" sz="1200" b="1">
                <a:ln w="3175">
                  <a:noFill/>
                </a:ln>
                <a:gradFill>
                  <a:gsLst>
                    <a:gs pos="76437">
                      <a:srgbClr val="FFFFFF"/>
                    </a:gs>
                    <a:gs pos="55747">
                      <a:srgbClr val="FFFFFF"/>
                    </a:gs>
                  </a:gsLst>
                  <a:path path="circle">
                    <a:fillToRect l="100000" b="100000"/>
                  </a:path>
                </a:gradFill>
                <a:latin typeface="+mj-lt"/>
                <a:cs typeface="Segoe UI" pitchFamily="34" charset="0"/>
              </a:rPr>
              <a:t>am</a:t>
            </a:r>
            <a:endParaRPr lang="en-US" sz="1200" b="1">
              <a:ln w="3175">
                <a:noFill/>
              </a:ln>
              <a:gradFill>
                <a:gsLst>
                  <a:gs pos="76437">
                    <a:srgbClr val="FFFFFF"/>
                  </a:gs>
                  <a:gs pos="55747">
                    <a:srgbClr val="FFFFFF"/>
                  </a:gs>
                </a:gsLst>
                <a:path path="circle">
                  <a:fillToRect l="100000" b="100000"/>
                </a:path>
              </a:gradFill>
              <a:latin typeface="+mj-lt"/>
              <a:cs typeface="Segoe UI" pitchFamily="34" charset="0"/>
            </a:endParaRPr>
          </a:p>
        </p:txBody>
      </p:sp>
      <p:sp>
        <p:nvSpPr>
          <p:cNvPr id="22" name="TextBox 21">
            <a:extLst>
              <a:ext uri="{FF2B5EF4-FFF2-40B4-BE49-F238E27FC236}">
                <a16:creationId xmlns:a16="http://schemas.microsoft.com/office/drawing/2014/main" id="{BFE5B146-164C-B33D-7613-45A23C7A5B11}"/>
              </a:ext>
            </a:extLst>
          </p:cNvPr>
          <p:cNvSpPr txBox="1"/>
          <p:nvPr/>
        </p:nvSpPr>
        <p:spPr>
          <a:xfrm>
            <a:off x="3754898" y="1948229"/>
            <a:ext cx="2907304" cy="445058"/>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marL="0" marR="0" lvl="0" indent="0" defTabSz="914400" eaLnBrk="1" fontAlgn="auto" latinLnBrk="0" hangingPunct="1">
              <a:lnSpc>
                <a:spcPct val="110000"/>
              </a:lnSpc>
              <a:spcBef>
                <a:spcPts val="0"/>
              </a:spcBef>
              <a:spcAft>
                <a:spcPts val="0"/>
              </a:spcAft>
              <a:buClrTx/>
              <a:buSzTx/>
              <a:buFontTx/>
              <a:buNone/>
              <a:tabLst/>
              <a:defRPr/>
            </a:pPr>
            <a:r>
              <a:rPr kumimoji="0" lang="en-US" b="0" i="0" u="none" strike="noStrike" kern="0" cap="none" spc="0" normalizeH="0" baseline="0" noProof="0">
                <a:ln>
                  <a:noFill/>
                </a:ln>
                <a:solidFill>
                  <a:srgbClr val="1A1A1A"/>
                </a:solidFill>
                <a:effectLst/>
                <a:uLnTx/>
                <a:uFillTx/>
                <a:cs typeface="Segoe UI" pitchFamily="34" charset="0"/>
              </a:rPr>
              <a:t>Daichi meets with his team to brainstorm feature enhancements based on customer feedback. Copilot categorizes the ideas for easier discussion.</a:t>
            </a:r>
          </a:p>
        </p:txBody>
      </p:sp>
      <p:sp>
        <p:nvSpPr>
          <p:cNvPr id="23" name="Rectangle: Rounded Corners 15">
            <a:extLst>
              <a:ext uri="{FF2B5EF4-FFF2-40B4-BE49-F238E27FC236}">
                <a16:creationId xmlns:a16="http://schemas.microsoft.com/office/drawing/2014/main" id="{C7E79BAC-9662-C1A8-0759-191A95675AC8}"/>
              </a:ext>
            </a:extLst>
          </p:cNvPr>
          <p:cNvSpPr/>
          <p:nvPr/>
        </p:nvSpPr>
        <p:spPr bwMode="auto">
          <a:xfrm>
            <a:off x="7026870" y="1505660"/>
            <a:ext cx="984306"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altLang="zh-TW" sz="1200" b="1">
                <a:ln w="3175">
                  <a:noFill/>
                </a:ln>
                <a:gradFill>
                  <a:gsLst>
                    <a:gs pos="76437">
                      <a:srgbClr val="FFFFFF"/>
                    </a:gs>
                    <a:gs pos="55747">
                      <a:srgbClr val="FFFFFF"/>
                    </a:gs>
                  </a:gsLst>
                  <a:path path="circle">
                    <a:fillToRect l="100000" b="100000"/>
                  </a:path>
                </a:gradFill>
                <a:latin typeface="+mj-lt"/>
                <a:cs typeface="Segoe UI" pitchFamily="34" charset="0"/>
              </a:rPr>
              <a:t>10:00</a:t>
            </a:r>
            <a:r>
              <a:rPr lang="zh-TW" altLang="en-US" sz="1200" b="1">
                <a:ln w="3175">
                  <a:noFill/>
                </a:ln>
                <a:gradFill>
                  <a:gsLst>
                    <a:gs pos="76437">
                      <a:srgbClr val="FFFFFF"/>
                    </a:gs>
                    <a:gs pos="55747">
                      <a:srgbClr val="FFFFFF"/>
                    </a:gs>
                  </a:gsLst>
                  <a:path path="circle">
                    <a:fillToRect l="100000" b="100000"/>
                  </a:path>
                </a:gradFill>
                <a:latin typeface="+mj-lt"/>
                <a:cs typeface="Segoe UI" pitchFamily="34" charset="0"/>
              </a:rPr>
              <a:t> </a:t>
            </a:r>
            <a:r>
              <a:rPr lang="en-US" altLang="zh-TW" sz="1200" b="1">
                <a:ln w="3175">
                  <a:noFill/>
                </a:ln>
                <a:gradFill>
                  <a:gsLst>
                    <a:gs pos="76437">
                      <a:srgbClr val="FFFFFF"/>
                    </a:gs>
                    <a:gs pos="55747">
                      <a:srgbClr val="FFFFFF"/>
                    </a:gs>
                  </a:gsLst>
                  <a:path path="circle">
                    <a:fillToRect l="100000" b="100000"/>
                  </a:path>
                </a:gradFill>
                <a:latin typeface="+mj-lt"/>
                <a:cs typeface="Segoe UI" pitchFamily="34" charset="0"/>
              </a:rPr>
              <a:t>am</a:t>
            </a:r>
            <a:endParaRPr lang="en-US" sz="1200" b="1">
              <a:ln w="3175">
                <a:noFill/>
              </a:ln>
              <a:gradFill>
                <a:gsLst>
                  <a:gs pos="76437">
                    <a:srgbClr val="FFFFFF"/>
                  </a:gs>
                  <a:gs pos="55747">
                    <a:srgbClr val="FFFFFF"/>
                  </a:gs>
                </a:gsLst>
                <a:path path="circle">
                  <a:fillToRect l="100000" b="100000"/>
                </a:path>
              </a:gradFill>
              <a:latin typeface="+mj-lt"/>
              <a:cs typeface="Segoe UI" pitchFamily="34" charset="0"/>
            </a:endParaRPr>
          </a:p>
        </p:txBody>
      </p:sp>
      <p:sp>
        <p:nvSpPr>
          <p:cNvPr id="24" name="Rectangle: Rounded Corners 6">
            <a:extLst>
              <a:ext uri="{FF2B5EF4-FFF2-40B4-BE49-F238E27FC236}">
                <a16:creationId xmlns:a16="http://schemas.microsoft.com/office/drawing/2014/main" id="{3CE4B0D7-D661-406A-42A9-207875D10D05}"/>
              </a:ext>
              <a:ext uri="{C183D7F6-B498-43B3-948B-1728B52AA6E4}">
                <adec:decorative xmlns:adec="http://schemas.microsoft.com/office/drawing/2017/decorative" val="1"/>
              </a:ext>
            </a:extLst>
          </p:cNvPr>
          <p:cNvSpPr/>
          <p:nvPr/>
        </p:nvSpPr>
        <p:spPr bwMode="auto">
          <a:xfrm>
            <a:off x="7026869" y="3401931"/>
            <a:ext cx="2705513" cy="346012"/>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r>
              <a:rPr lang="en-US" sz="900" b="1" kern="0">
                <a:solidFill>
                  <a:srgbClr val="1A1A1A"/>
                </a:solidFill>
                <a:latin typeface="Segoe UI"/>
              </a:rPr>
              <a:t>Show all data insights.</a:t>
            </a:r>
          </a:p>
        </p:txBody>
      </p:sp>
      <p:sp>
        <p:nvSpPr>
          <p:cNvPr id="25" name="TextBox 24">
            <a:extLst>
              <a:ext uri="{FF2B5EF4-FFF2-40B4-BE49-F238E27FC236}">
                <a16:creationId xmlns:a16="http://schemas.microsoft.com/office/drawing/2014/main" id="{24B0CAF8-AAC6-EAA0-95A6-9BD27D34BF69}"/>
              </a:ext>
            </a:extLst>
          </p:cNvPr>
          <p:cNvSpPr txBox="1"/>
          <p:nvPr/>
        </p:nvSpPr>
        <p:spPr>
          <a:xfrm>
            <a:off x="7026869" y="1948229"/>
            <a:ext cx="2705513" cy="902106"/>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marL="0" marR="0" lvl="0" indent="0" defTabSz="914400" eaLnBrk="1" fontAlgn="auto" latinLnBrk="0" hangingPunct="1">
              <a:lnSpc>
                <a:spcPct val="110000"/>
              </a:lnSpc>
              <a:spcBef>
                <a:spcPts val="0"/>
              </a:spcBef>
              <a:spcAft>
                <a:spcPts val="0"/>
              </a:spcAft>
              <a:buClrTx/>
              <a:buSzTx/>
              <a:buFontTx/>
              <a:buNone/>
              <a:tabLst/>
              <a:defRPr/>
            </a:pPr>
            <a:r>
              <a:rPr kumimoji="0" lang="en-US" b="0" i="0" u="none" strike="noStrike" kern="0" cap="none" spc="0" normalizeH="0" baseline="0" noProof="0">
                <a:ln>
                  <a:noFill/>
                </a:ln>
                <a:solidFill>
                  <a:srgbClr val="1A1A1A"/>
                </a:solidFill>
                <a:effectLst/>
                <a:uLnTx/>
                <a:uFillTx/>
                <a:cs typeface="Segoe UI" pitchFamily="34" charset="0"/>
              </a:rPr>
              <a:t>Daishi must analyze the marketing data from the latest round of surveys. Using plugins made in Copilot studio, Copilot can pull the survey data from Mailchip or similar app. He uses Copilot in Excel to prepare charts so he can see the trends in the data.</a:t>
            </a:r>
          </a:p>
        </p:txBody>
      </p:sp>
      <p:sp>
        <p:nvSpPr>
          <p:cNvPr id="26" name="Rectangle: Rounded Corners 6">
            <a:extLst>
              <a:ext uri="{FF2B5EF4-FFF2-40B4-BE49-F238E27FC236}">
                <a16:creationId xmlns:a16="http://schemas.microsoft.com/office/drawing/2014/main" id="{1CAA95C6-CD91-F76D-02F6-961985D391B1}"/>
              </a:ext>
              <a:ext uri="{C183D7F6-B498-43B3-948B-1728B52AA6E4}">
                <adec:decorative xmlns:adec="http://schemas.microsoft.com/office/drawing/2017/decorative" val="1"/>
              </a:ext>
            </a:extLst>
          </p:cNvPr>
          <p:cNvSpPr/>
          <p:nvPr/>
        </p:nvSpPr>
        <p:spPr bwMode="auto">
          <a:xfrm>
            <a:off x="3754899" y="5662872"/>
            <a:ext cx="2844911" cy="480654"/>
          </a:xfrm>
          <a:prstGeom prst="roundRect">
            <a:avLst>
              <a:gd name="adj" fmla="val 8425"/>
            </a:avLst>
          </a:prstGeom>
          <a:solidFill>
            <a:schemeClr val="bg1">
              <a:lumMod val="85000"/>
              <a:lumOff val="15000"/>
              <a:alpha val="62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91440" bIns="45720" numCol="1" spcCol="0" rtlCol="0" fromWordArt="0" anchor="t" anchorCtr="0" forceAA="0" compatLnSpc="1">
            <a:prstTxWarp prst="textNoShape">
              <a:avLst/>
            </a:prstTxWarp>
            <a:noAutofit/>
          </a:bodyPr>
          <a:lstStyle/>
          <a:p>
            <a:pPr defTabSz="932472" fontAlgn="base">
              <a:lnSpc>
                <a:spcPct val="110000"/>
              </a:lnSpc>
              <a:spcBef>
                <a:spcPct val="0"/>
              </a:spcBef>
              <a:spcAft>
                <a:spcPct val="0"/>
              </a:spcAft>
            </a:pPr>
            <a:r>
              <a:rPr lang="en-US" sz="900" b="1" spc="0">
                <a:solidFill>
                  <a:schemeClr val="tx1"/>
                </a:solidFill>
                <a:latin typeface="Segoe UI"/>
              </a:rPr>
              <a:t>Add a slide </a:t>
            </a:r>
            <a:r>
              <a:rPr lang="en-US" sz="900">
                <a:ln w="3175">
                  <a:noFill/>
                </a:ln>
                <a:solidFill>
                  <a:prstClr val="black"/>
                </a:solidFill>
                <a:latin typeface="Segoe UI"/>
                <a:cs typeface="Segoe UI" pitchFamily="34" charset="0"/>
              </a:rPr>
              <a:t>based on [copy in bulleted list of roadmap updates]</a:t>
            </a:r>
          </a:p>
        </p:txBody>
      </p:sp>
      <p:sp>
        <p:nvSpPr>
          <p:cNvPr id="27" name="Rectangle: Rounded Corners 19">
            <a:extLst>
              <a:ext uri="{FF2B5EF4-FFF2-40B4-BE49-F238E27FC236}">
                <a16:creationId xmlns:a16="http://schemas.microsoft.com/office/drawing/2014/main" id="{06D3FB52-3A12-ABB4-6C94-F323A11D601D}"/>
              </a:ext>
            </a:extLst>
          </p:cNvPr>
          <p:cNvSpPr/>
          <p:nvPr/>
        </p:nvSpPr>
        <p:spPr bwMode="auto">
          <a:xfrm>
            <a:off x="3772830" y="3965293"/>
            <a:ext cx="984306"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altLang="zh-TW" sz="1200" b="1">
                <a:ln w="3175">
                  <a:noFill/>
                </a:ln>
                <a:gradFill>
                  <a:gsLst>
                    <a:gs pos="76437">
                      <a:srgbClr val="FFFFFF"/>
                    </a:gs>
                    <a:gs pos="55747">
                      <a:srgbClr val="FFFFFF"/>
                    </a:gs>
                  </a:gsLst>
                  <a:path path="circle">
                    <a:fillToRect l="100000" b="100000"/>
                  </a:path>
                </a:gradFill>
                <a:latin typeface="+mj-lt"/>
                <a:cs typeface="Segoe UI" pitchFamily="34" charset="0"/>
              </a:rPr>
              <a:t>2:00</a:t>
            </a:r>
            <a:r>
              <a:rPr lang="zh-TW" altLang="en-US" sz="1200" b="1">
                <a:ln w="3175">
                  <a:noFill/>
                </a:ln>
                <a:gradFill>
                  <a:gsLst>
                    <a:gs pos="76437">
                      <a:srgbClr val="FFFFFF"/>
                    </a:gs>
                    <a:gs pos="55747">
                      <a:srgbClr val="FFFFFF"/>
                    </a:gs>
                  </a:gsLst>
                  <a:path path="circle">
                    <a:fillToRect l="100000" b="100000"/>
                  </a:path>
                </a:gradFill>
                <a:latin typeface="+mj-lt"/>
                <a:cs typeface="Segoe UI" pitchFamily="34" charset="0"/>
              </a:rPr>
              <a:t> </a:t>
            </a:r>
            <a:r>
              <a:rPr lang="en-US" altLang="zh-TW" sz="1200" b="1">
                <a:ln w="3175">
                  <a:noFill/>
                </a:ln>
                <a:gradFill>
                  <a:gsLst>
                    <a:gs pos="76437">
                      <a:srgbClr val="FFFFFF"/>
                    </a:gs>
                    <a:gs pos="55747">
                      <a:srgbClr val="FFFFFF"/>
                    </a:gs>
                  </a:gsLst>
                  <a:path path="circle">
                    <a:fillToRect l="100000" b="100000"/>
                  </a:path>
                </a:gradFill>
                <a:latin typeface="+mj-lt"/>
                <a:cs typeface="Segoe UI" pitchFamily="34" charset="0"/>
              </a:rPr>
              <a:t>pm</a:t>
            </a:r>
            <a:endParaRPr lang="en-US" sz="1200" b="1">
              <a:ln w="3175">
                <a:noFill/>
              </a:ln>
              <a:gradFill>
                <a:gsLst>
                  <a:gs pos="76437">
                    <a:srgbClr val="FFFFFF"/>
                  </a:gs>
                  <a:gs pos="55747">
                    <a:srgbClr val="FFFFFF"/>
                  </a:gs>
                </a:gsLst>
                <a:path path="circle">
                  <a:fillToRect l="100000" b="100000"/>
                </a:path>
              </a:gradFill>
              <a:latin typeface="+mj-lt"/>
              <a:cs typeface="Segoe UI" pitchFamily="34" charset="0"/>
            </a:endParaRPr>
          </a:p>
        </p:txBody>
      </p:sp>
      <p:sp>
        <p:nvSpPr>
          <p:cNvPr id="28" name="TextBox 27">
            <a:extLst>
              <a:ext uri="{FF2B5EF4-FFF2-40B4-BE49-F238E27FC236}">
                <a16:creationId xmlns:a16="http://schemas.microsoft.com/office/drawing/2014/main" id="{99631760-BF21-2A8E-75FB-73E77CA10C7A}"/>
              </a:ext>
            </a:extLst>
          </p:cNvPr>
          <p:cNvSpPr txBox="1"/>
          <p:nvPr/>
        </p:nvSpPr>
        <p:spPr>
          <a:xfrm>
            <a:off x="3643076" y="4415165"/>
            <a:ext cx="2956734" cy="292709"/>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marL="0" marR="0" lvl="0" indent="0" defTabSz="914400" eaLnBrk="1" fontAlgn="auto" latinLnBrk="0" hangingPunct="1">
              <a:lnSpc>
                <a:spcPct val="110000"/>
              </a:lnSpc>
              <a:spcBef>
                <a:spcPts val="0"/>
              </a:spcBef>
              <a:spcAft>
                <a:spcPts val="0"/>
              </a:spcAft>
              <a:buClrTx/>
              <a:buSzTx/>
              <a:buFontTx/>
              <a:buNone/>
              <a:tabLst/>
              <a:defRPr/>
            </a:pPr>
            <a:r>
              <a:rPr kumimoji="0" lang="en-US" b="0" i="0" u="none" strike="noStrike" kern="0" cap="none" spc="0" normalizeH="0" baseline="0" noProof="0">
                <a:ln>
                  <a:noFill/>
                </a:ln>
                <a:solidFill>
                  <a:srgbClr val="1A1A1A"/>
                </a:solidFill>
                <a:effectLst/>
                <a:uLnTx/>
                <a:uFillTx/>
                <a:cs typeface="Segoe UI" pitchFamily="34" charset="0"/>
              </a:rPr>
              <a:t>Daichi updates the roadmap deck to reflect the commitments from the engineering team meeting.</a:t>
            </a:r>
          </a:p>
        </p:txBody>
      </p:sp>
      <p:sp>
        <p:nvSpPr>
          <p:cNvPr id="4" name="Oval 3">
            <a:extLst>
              <a:ext uri="{FF2B5EF4-FFF2-40B4-BE49-F238E27FC236}">
                <a16:creationId xmlns:a16="http://schemas.microsoft.com/office/drawing/2014/main" id="{4BA2BFA4-F849-BDE9-26D8-BFF5BC14B32B}"/>
              </a:ext>
            </a:extLst>
          </p:cNvPr>
          <p:cNvSpPr>
            <a:spLocks/>
          </p:cNvSpPr>
          <p:nvPr/>
        </p:nvSpPr>
        <p:spPr bwMode="auto">
          <a:xfrm>
            <a:off x="956691" y="5187686"/>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39" name="TextBox 38">
            <a:extLst>
              <a:ext uri="{FF2B5EF4-FFF2-40B4-BE49-F238E27FC236}">
                <a16:creationId xmlns:a16="http://schemas.microsoft.com/office/drawing/2014/main" id="{8230395D-838C-B43E-187D-93219DF954CF}"/>
              </a:ext>
              <a:ext uri="{C183D7F6-B498-43B3-948B-1728B52AA6E4}">
                <adec:decorative xmlns:adec="http://schemas.microsoft.com/office/drawing/2017/decorative" val="0"/>
              </a:ext>
            </a:extLst>
          </p:cNvPr>
          <p:cNvSpPr txBox="1"/>
          <p:nvPr/>
        </p:nvSpPr>
        <p:spPr>
          <a:xfrm>
            <a:off x="1456137" y="5290906"/>
            <a:ext cx="1687531" cy="184666"/>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Outlook</a:t>
            </a:r>
          </a:p>
        </p:txBody>
      </p:sp>
      <p:grpSp>
        <p:nvGrpSpPr>
          <p:cNvPr id="40" name="Group 39">
            <a:extLst>
              <a:ext uri="{FF2B5EF4-FFF2-40B4-BE49-F238E27FC236}">
                <a16:creationId xmlns:a16="http://schemas.microsoft.com/office/drawing/2014/main" id="{517ECD44-9242-C148-68BD-6652B647E7A1}"/>
              </a:ext>
            </a:extLst>
          </p:cNvPr>
          <p:cNvGrpSpPr/>
          <p:nvPr/>
        </p:nvGrpSpPr>
        <p:grpSpPr>
          <a:xfrm>
            <a:off x="3415490" y="1594303"/>
            <a:ext cx="166152" cy="166152"/>
            <a:chOff x="5214995" y="-1168400"/>
            <a:chExt cx="431800" cy="431800"/>
          </a:xfrm>
        </p:grpSpPr>
        <p:sp>
          <p:nvSpPr>
            <p:cNvPr id="41" name="Oval 40">
              <a:extLst>
                <a:ext uri="{FF2B5EF4-FFF2-40B4-BE49-F238E27FC236}">
                  <a16:creationId xmlns:a16="http://schemas.microsoft.com/office/drawing/2014/main" id="{F12517A6-10CD-9C00-35A7-2A373A183196}"/>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2" name="Rectangle 89">
              <a:extLst>
                <a:ext uri="{FF2B5EF4-FFF2-40B4-BE49-F238E27FC236}">
                  <a16:creationId xmlns:a16="http://schemas.microsoft.com/office/drawing/2014/main" id="{16BC2D10-2AAA-5578-4E1F-68A2BBA0FE23}"/>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43" name="Group 42">
            <a:extLst>
              <a:ext uri="{FF2B5EF4-FFF2-40B4-BE49-F238E27FC236}">
                <a16:creationId xmlns:a16="http://schemas.microsoft.com/office/drawing/2014/main" id="{10B7020D-79F8-9DE9-AD02-205FF6D3AAA2}"/>
              </a:ext>
            </a:extLst>
          </p:cNvPr>
          <p:cNvGrpSpPr/>
          <p:nvPr/>
        </p:nvGrpSpPr>
        <p:grpSpPr>
          <a:xfrm>
            <a:off x="6669529" y="1594303"/>
            <a:ext cx="166152" cy="166152"/>
            <a:chOff x="5214995" y="-1168400"/>
            <a:chExt cx="431800" cy="431800"/>
          </a:xfrm>
        </p:grpSpPr>
        <p:sp>
          <p:nvSpPr>
            <p:cNvPr id="44" name="Oval 43">
              <a:extLst>
                <a:ext uri="{FF2B5EF4-FFF2-40B4-BE49-F238E27FC236}">
                  <a16:creationId xmlns:a16="http://schemas.microsoft.com/office/drawing/2014/main" id="{A51D26D7-8488-496A-A77B-320645256865}"/>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45" name="Rectangle 89">
              <a:extLst>
                <a:ext uri="{FF2B5EF4-FFF2-40B4-BE49-F238E27FC236}">
                  <a16:creationId xmlns:a16="http://schemas.microsoft.com/office/drawing/2014/main" id="{F7D8459B-AACB-C795-264A-4AC5BE7A5690}"/>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46" name="Group 45">
            <a:extLst>
              <a:ext uri="{FF2B5EF4-FFF2-40B4-BE49-F238E27FC236}">
                <a16:creationId xmlns:a16="http://schemas.microsoft.com/office/drawing/2014/main" id="{B6E2D27F-BF12-D48D-39F9-F8436ED88FF3}"/>
              </a:ext>
            </a:extLst>
          </p:cNvPr>
          <p:cNvGrpSpPr/>
          <p:nvPr/>
        </p:nvGrpSpPr>
        <p:grpSpPr>
          <a:xfrm flipH="1">
            <a:off x="3415490" y="4049554"/>
            <a:ext cx="166152" cy="166152"/>
            <a:chOff x="5214995" y="-1168400"/>
            <a:chExt cx="431800" cy="431800"/>
          </a:xfrm>
        </p:grpSpPr>
        <p:sp>
          <p:nvSpPr>
            <p:cNvPr id="47" name="Oval 46">
              <a:extLst>
                <a:ext uri="{FF2B5EF4-FFF2-40B4-BE49-F238E27FC236}">
                  <a16:creationId xmlns:a16="http://schemas.microsoft.com/office/drawing/2014/main" id="{FBFE964A-D517-C078-75E2-A5E856120F41}"/>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48" name="Rectangle 89">
              <a:extLst>
                <a:ext uri="{FF2B5EF4-FFF2-40B4-BE49-F238E27FC236}">
                  <a16:creationId xmlns:a16="http://schemas.microsoft.com/office/drawing/2014/main" id="{CF31FD07-C393-C37C-C2CC-9EE8C25B6A8A}"/>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49" name="Group 48">
            <a:extLst>
              <a:ext uri="{FF2B5EF4-FFF2-40B4-BE49-F238E27FC236}">
                <a16:creationId xmlns:a16="http://schemas.microsoft.com/office/drawing/2014/main" id="{F2B4D307-EF46-1F61-7F15-640BB6037DDD}"/>
              </a:ext>
            </a:extLst>
          </p:cNvPr>
          <p:cNvGrpSpPr/>
          <p:nvPr/>
        </p:nvGrpSpPr>
        <p:grpSpPr>
          <a:xfrm flipH="1">
            <a:off x="6669529" y="4049554"/>
            <a:ext cx="166152" cy="166152"/>
            <a:chOff x="5214995" y="-1168400"/>
            <a:chExt cx="431800" cy="431800"/>
          </a:xfrm>
        </p:grpSpPr>
        <p:sp>
          <p:nvSpPr>
            <p:cNvPr id="50" name="Oval 49">
              <a:extLst>
                <a:ext uri="{FF2B5EF4-FFF2-40B4-BE49-F238E27FC236}">
                  <a16:creationId xmlns:a16="http://schemas.microsoft.com/office/drawing/2014/main" id="{A79547BF-168F-2CF8-44EA-2786D2645971}"/>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1" name="Rectangle 89">
              <a:extLst>
                <a:ext uri="{FF2B5EF4-FFF2-40B4-BE49-F238E27FC236}">
                  <a16:creationId xmlns:a16="http://schemas.microsoft.com/office/drawing/2014/main" id="{D7787A1F-CB18-A9F2-4FA8-4DA2C1F877F1}"/>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52" name="Group 51">
            <a:extLst>
              <a:ext uri="{FF2B5EF4-FFF2-40B4-BE49-F238E27FC236}">
                <a16:creationId xmlns:a16="http://schemas.microsoft.com/office/drawing/2014/main" id="{E9902D3E-3D49-9560-555F-5258BAAD190A}"/>
              </a:ext>
            </a:extLst>
          </p:cNvPr>
          <p:cNvGrpSpPr/>
          <p:nvPr/>
        </p:nvGrpSpPr>
        <p:grpSpPr>
          <a:xfrm rot="5400000">
            <a:off x="9928103" y="2034721"/>
            <a:ext cx="166152" cy="166152"/>
            <a:chOff x="5214995" y="-1168400"/>
            <a:chExt cx="431800" cy="431800"/>
          </a:xfrm>
        </p:grpSpPr>
        <p:sp>
          <p:nvSpPr>
            <p:cNvPr id="53" name="Oval 52">
              <a:extLst>
                <a:ext uri="{FF2B5EF4-FFF2-40B4-BE49-F238E27FC236}">
                  <a16:creationId xmlns:a16="http://schemas.microsoft.com/office/drawing/2014/main" id="{ECB03A91-4E77-9F7B-A705-D9F97BE8E7FD}"/>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4" name="Rectangle 89">
              <a:extLst>
                <a:ext uri="{FF2B5EF4-FFF2-40B4-BE49-F238E27FC236}">
                  <a16:creationId xmlns:a16="http://schemas.microsoft.com/office/drawing/2014/main" id="{9143CE6F-6167-6F32-BCA6-D1280F8AEB84}"/>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55" name="Group 54">
            <a:extLst>
              <a:ext uri="{FF2B5EF4-FFF2-40B4-BE49-F238E27FC236}">
                <a16:creationId xmlns:a16="http://schemas.microsoft.com/office/drawing/2014/main" id="{9674F67D-63C5-CAC5-C039-B322F561DC27}"/>
              </a:ext>
            </a:extLst>
          </p:cNvPr>
          <p:cNvGrpSpPr/>
          <p:nvPr/>
        </p:nvGrpSpPr>
        <p:grpSpPr>
          <a:xfrm rot="5400000">
            <a:off x="9928103" y="3583008"/>
            <a:ext cx="166152" cy="166152"/>
            <a:chOff x="5214995" y="-1168400"/>
            <a:chExt cx="431800" cy="431800"/>
          </a:xfrm>
        </p:grpSpPr>
        <p:sp>
          <p:nvSpPr>
            <p:cNvPr id="56" name="Oval 55">
              <a:extLst>
                <a:ext uri="{FF2B5EF4-FFF2-40B4-BE49-F238E27FC236}">
                  <a16:creationId xmlns:a16="http://schemas.microsoft.com/office/drawing/2014/main" id="{F7C72176-C73B-6A66-C27A-31CE8E01681D}"/>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7" name="Rectangle 89">
              <a:extLst>
                <a:ext uri="{FF2B5EF4-FFF2-40B4-BE49-F238E27FC236}">
                  <a16:creationId xmlns:a16="http://schemas.microsoft.com/office/drawing/2014/main" id="{E5E4665D-C7D1-972A-9D50-DB2F8C25F7C7}"/>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sp>
        <p:nvSpPr>
          <p:cNvPr id="63" name="TextBox 62">
            <a:extLst>
              <a:ext uri="{FF2B5EF4-FFF2-40B4-BE49-F238E27FC236}">
                <a16:creationId xmlns:a16="http://schemas.microsoft.com/office/drawing/2014/main" id="{436A750B-13D0-10DF-66C0-85E235A7B86B}"/>
              </a:ext>
            </a:extLst>
          </p:cNvPr>
          <p:cNvSpPr txBox="1"/>
          <p:nvPr/>
        </p:nvSpPr>
        <p:spPr>
          <a:xfrm>
            <a:off x="10529054" y="1925745"/>
            <a:ext cx="1261792" cy="1107996"/>
          </a:xfrm>
          <a:prstGeom prst="rect">
            <a:avLst/>
          </a:prstGeom>
          <a:noFill/>
        </p:spPr>
        <p:txBody>
          <a:bodyPr wrap="square" lIns="0" tIns="0" rIns="0" bIns="0" rtlCol="0">
            <a:spAutoFit/>
          </a:bodyPr>
          <a:lstStyle/>
          <a:p>
            <a:pPr algn="r"/>
            <a:r>
              <a:rPr kumimoji="0" lang="en-US" sz="2400" b="0" i="0" u="none" strike="noStrike" kern="1200" cap="none" spc="0" normalizeH="0" baseline="0" noProof="0">
                <a:ln>
                  <a:noFill/>
                </a:ln>
                <a:solidFill>
                  <a:schemeClr val="accent3"/>
                </a:solidFill>
                <a:effectLst/>
                <a:uLnTx/>
                <a:uFillTx/>
                <a:latin typeface="Segoe UI Semibold"/>
                <a:ea typeface="+mn-ea"/>
                <a:cs typeface="+mn-cs"/>
              </a:rPr>
              <a:t>Daichi </a:t>
            </a:r>
            <a:br>
              <a:rPr kumimoji="0" lang="en-US" sz="2400" b="0" i="0" u="none" strike="noStrike" kern="1200" cap="none" spc="0" normalizeH="0" baseline="0" noProof="0">
                <a:ln>
                  <a:noFill/>
                </a:ln>
                <a:solidFill>
                  <a:schemeClr val="accent3"/>
                </a:solidFill>
                <a:effectLst/>
                <a:uLnTx/>
                <a:uFillTx/>
                <a:latin typeface="Segoe UI Semibold"/>
                <a:ea typeface="+mn-ea"/>
                <a:cs typeface="+mn-cs"/>
              </a:rPr>
            </a:br>
            <a:r>
              <a:rPr kumimoji="0" lang="en-US" sz="1600" u="none" strike="noStrike" kern="1200" cap="none" spc="0" normalizeH="0" baseline="0" noProof="0">
                <a:ln>
                  <a:noFill/>
                </a:ln>
                <a:solidFill>
                  <a:schemeClr val="accent3"/>
                </a:solidFill>
                <a:effectLst/>
                <a:uLnTx/>
                <a:uFillTx/>
                <a:latin typeface="Segoe UI" panose="020B0502040204020203" pitchFamily="34" charset="0"/>
                <a:cs typeface="Segoe UI" panose="020B0502040204020203" pitchFamily="34" charset="0"/>
              </a:rPr>
              <a:t>is a marketing manager at Contoso</a:t>
            </a:r>
            <a:endParaRPr kumimoji="0" lang="en-US" sz="2000" u="none" strike="noStrike" kern="1200" cap="none" spc="0" normalizeH="0" baseline="0" noProof="0">
              <a:ln>
                <a:noFill/>
              </a:ln>
              <a:solidFill>
                <a:schemeClr val="accent3"/>
              </a:solidFill>
              <a:effectLst/>
              <a:uLnTx/>
              <a:uFillTx/>
              <a:latin typeface="Segoe UI" panose="020B0502040204020203" pitchFamily="34" charset="0"/>
              <a:cs typeface="Segoe UI" panose="020B0502040204020203" pitchFamily="34" charset="0"/>
            </a:endParaRPr>
          </a:p>
        </p:txBody>
      </p:sp>
      <p:sp>
        <p:nvSpPr>
          <p:cNvPr id="65" name="Oval 64">
            <a:extLst>
              <a:ext uri="{FF2B5EF4-FFF2-40B4-BE49-F238E27FC236}">
                <a16:creationId xmlns:a16="http://schemas.microsoft.com/office/drawing/2014/main" id="{2B9018A7-ACD5-72A3-ECD0-C020901CF8F6}"/>
              </a:ext>
            </a:extLst>
          </p:cNvPr>
          <p:cNvSpPr>
            <a:spLocks/>
          </p:cNvSpPr>
          <p:nvPr/>
        </p:nvSpPr>
        <p:spPr bwMode="auto">
          <a:xfrm>
            <a:off x="4150450" y="5187686"/>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67" name="TextBox 66">
            <a:extLst>
              <a:ext uri="{FF2B5EF4-FFF2-40B4-BE49-F238E27FC236}">
                <a16:creationId xmlns:a16="http://schemas.microsoft.com/office/drawing/2014/main" id="{3542587B-540A-4F74-970C-E9D421263242}"/>
              </a:ext>
              <a:ext uri="{C183D7F6-B498-43B3-948B-1728B52AA6E4}">
                <adec:decorative xmlns:adec="http://schemas.microsoft.com/office/drawing/2017/decorative" val="0"/>
              </a:ext>
            </a:extLst>
          </p:cNvPr>
          <p:cNvSpPr txBox="1"/>
          <p:nvPr/>
        </p:nvSpPr>
        <p:spPr>
          <a:xfrm>
            <a:off x="4667034" y="5290906"/>
            <a:ext cx="1675423" cy="184666"/>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PowerPoint</a:t>
            </a:r>
          </a:p>
        </p:txBody>
      </p:sp>
      <p:sp>
        <p:nvSpPr>
          <p:cNvPr id="71" name="Oval 70">
            <a:extLst>
              <a:ext uri="{FF2B5EF4-FFF2-40B4-BE49-F238E27FC236}">
                <a16:creationId xmlns:a16="http://schemas.microsoft.com/office/drawing/2014/main" id="{FC007DDE-7BE6-C862-B917-352F06A6A8EF}"/>
              </a:ext>
            </a:extLst>
          </p:cNvPr>
          <p:cNvSpPr>
            <a:spLocks/>
          </p:cNvSpPr>
          <p:nvPr/>
        </p:nvSpPr>
        <p:spPr bwMode="auto">
          <a:xfrm>
            <a:off x="7762094" y="2910880"/>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73" name="TextBox 72">
            <a:extLst>
              <a:ext uri="{FF2B5EF4-FFF2-40B4-BE49-F238E27FC236}">
                <a16:creationId xmlns:a16="http://schemas.microsoft.com/office/drawing/2014/main" id="{2E7993C4-D77B-A3B3-9E89-6D40074B529E}"/>
              </a:ext>
              <a:ext uri="{C183D7F6-B498-43B3-948B-1728B52AA6E4}">
                <adec:decorative xmlns:adec="http://schemas.microsoft.com/office/drawing/2017/decorative" val="0"/>
              </a:ext>
            </a:extLst>
          </p:cNvPr>
          <p:cNvSpPr txBox="1"/>
          <p:nvPr/>
        </p:nvSpPr>
        <p:spPr>
          <a:xfrm>
            <a:off x="8278678" y="2937019"/>
            <a:ext cx="1602056" cy="369332"/>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Studio</a:t>
            </a:r>
          </a:p>
          <a:p>
            <a:pPr defTabSz="914367">
              <a:defRPr/>
            </a:pPr>
            <a:r>
              <a:rPr lang="en-US" sz="1200">
                <a:solidFill>
                  <a:prstClr val="black"/>
                </a:solidFill>
                <a:latin typeface="Segoe UI Semibold"/>
              </a:rPr>
              <a:t>Copilot in Excel</a:t>
            </a:r>
          </a:p>
        </p:txBody>
      </p:sp>
      <p:sp>
        <p:nvSpPr>
          <p:cNvPr id="74" name="Oval 73">
            <a:extLst>
              <a:ext uri="{FF2B5EF4-FFF2-40B4-BE49-F238E27FC236}">
                <a16:creationId xmlns:a16="http://schemas.microsoft.com/office/drawing/2014/main" id="{FDF9CB3A-69DB-01EA-2AF4-740B18774A41}"/>
              </a:ext>
            </a:extLst>
          </p:cNvPr>
          <p:cNvSpPr>
            <a:spLocks/>
          </p:cNvSpPr>
          <p:nvPr/>
        </p:nvSpPr>
        <p:spPr bwMode="auto">
          <a:xfrm>
            <a:off x="4093571" y="2573419"/>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76" name="TextBox 75">
            <a:extLst>
              <a:ext uri="{FF2B5EF4-FFF2-40B4-BE49-F238E27FC236}">
                <a16:creationId xmlns:a16="http://schemas.microsoft.com/office/drawing/2014/main" id="{23550FA5-9B50-A74B-C3B1-12F6B7DA55E7}"/>
              </a:ext>
              <a:ext uri="{C183D7F6-B498-43B3-948B-1728B52AA6E4}">
                <adec:decorative xmlns:adec="http://schemas.microsoft.com/office/drawing/2017/decorative" val="0"/>
              </a:ext>
            </a:extLst>
          </p:cNvPr>
          <p:cNvSpPr txBox="1"/>
          <p:nvPr/>
        </p:nvSpPr>
        <p:spPr>
          <a:xfrm>
            <a:off x="4593017" y="2676639"/>
            <a:ext cx="1687531" cy="184666"/>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Whiteboard</a:t>
            </a:r>
          </a:p>
        </p:txBody>
      </p:sp>
      <p:pic>
        <p:nvPicPr>
          <p:cNvPr id="79" name="Graphic 78">
            <a:extLst>
              <a:ext uri="{FF2B5EF4-FFF2-40B4-BE49-F238E27FC236}">
                <a16:creationId xmlns:a16="http://schemas.microsoft.com/office/drawing/2014/main" id="{A5829433-97A5-DF0A-846D-0E434D6DBA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1523497" y="3175119"/>
            <a:ext cx="274790" cy="274790"/>
          </a:xfrm>
          <a:prstGeom prst="rect">
            <a:avLst/>
          </a:prstGeom>
        </p:spPr>
      </p:pic>
      <p:pic>
        <p:nvPicPr>
          <p:cNvPr id="5" name="Picture 4" descr="Portrait of Daichi">
            <a:extLst>
              <a:ext uri="{FF2B5EF4-FFF2-40B4-BE49-F238E27FC236}">
                <a16:creationId xmlns:a16="http://schemas.microsoft.com/office/drawing/2014/main" id="{FA7F6482-F5C4-8330-B3AC-0A9F860BD4F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119785" y="3645917"/>
            <a:ext cx="2072216" cy="2849159"/>
          </a:xfrm>
          <a:prstGeom prst="rect">
            <a:avLst/>
          </a:prstGeom>
        </p:spPr>
      </p:pic>
      <p:pic>
        <p:nvPicPr>
          <p:cNvPr id="6" name="Graphic 5">
            <a:extLst>
              <a:ext uri="{FF2B5EF4-FFF2-40B4-BE49-F238E27FC236}">
                <a16:creationId xmlns:a16="http://schemas.microsoft.com/office/drawing/2014/main" id="{FF0D7F41-95B9-6AB2-70B3-BC1E740AD5DE}"/>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22871" t="17900" r="17900" b="17900"/>
          <a:stretch/>
        </p:blipFill>
        <p:spPr>
          <a:xfrm>
            <a:off x="996705" y="5221951"/>
            <a:ext cx="316393" cy="342949"/>
          </a:xfrm>
          <a:prstGeom prst="rect">
            <a:avLst/>
          </a:prstGeom>
        </p:spPr>
      </p:pic>
      <p:grpSp>
        <p:nvGrpSpPr>
          <p:cNvPr id="8" name="Group 7">
            <a:extLst>
              <a:ext uri="{FF2B5EF4-FFF2-40B4-BE49-F238E27FC236}">
                <a16:creationId xmlns:a16="http://schemas.microsoft.com/office/drawing/2014/main" id="{05CC8FFF-C9F2-C298-367B-E4148EC40E82}"/>
              </a:ext>
            </a:extLst>
          </p:cNvPr>
          <p:cNvGrpSpPr/>
          <p:nvPr/>
        </p:nvGrpSpPr>
        <p:grpSpPr>
          <a:xfrm>
            <a:off x="956691" y="2579467"/>
            <a:ext cx="411480" cy="411480"/>
            <a:chOff x="956691" y="5187686"/>
            <a:chExt cx="411480" cy="411480"/>
          </a:xfrm>
        </p:grpSpPr>
        <p:sp>
          <p:nvSpPr>
            <p:cNvPr id="9" name="Oval 8">
              <a:extLst>
                <a:ext uri="{FF2B5EF4-FFF2-40B4-BE49-F238E27FC236}">
                  <a16:creationId xmlns:a16="http://schemas.microsoft.com/office/drawing/2014/main" id="{E5CF9871-CC89-1ACA-0617-E9BB44E1BF02}"/>
                </a:ext>
              </a:extLst>
            </p:cNvPr>
            <p:cNvSpPr>
              <a:spLocks/>
            </p:cNvSpPr>
            <p:nvPr/>
          </p:nvSpPr>
          <p:spPr bwMode="auto">
            <a:xfrm>
              <a:off x="956691" y="5187686"/>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pic>
          <p:nvPicPr>
            <p:cNvPr id="29" name="Picture 10" descr="Microsoft Word Logo - PNG and Vector - Logo Download">
              <a:hlinkClick r:id="rId7"/>
              <a:extLst>
                <a:ext uri="{FF2B5EF4-FFF2-40B4-BE49-F238E27FC236}">
                  <a16:creationId xmlns:a16="http://schemas.microsoft.com/office/drawing/2014/main" id="{F1225247-A440-7C2A-02D2-B72284EF7163}"/>
                </a:ext>
              </a:extLst>
            </p:cNvPr>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13567" y="5241904"/>
              <a:ext cx="282670" cy="2826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D6F746EC-C6A0-248B-1D54-BA768797DC6B}"/>
              </a:ext>
              <a:ext uri="{C183D7F6-B498-43B3-948B-1728B52AA6E4}">
                <adec:decorative xmlns:adec="http://schemas.microsoft.com/office/drawing/2017/decorative" val="0"/>
              </a:ext>
            </a:extLst>
          </p:cNvPr>
          <p:cNvSpPr txBox="1"/>
          <p:nvPr/>
        </p:nvSpPr>
        <p:spPr>
          <a:xfrm>
            <a:off x="1456137" y="2682687"/>
            <a:ext cx="1687531" cy="184666"/>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Word</a:t>
            </a:r>
          </a:p>
        </p:txBody>
      </p:sp>
      <p:grpSp>
        <p:nvGrpSpPr>
          <p:cNvPr id="31" name="Group 30">
            <a:extLst>
              <a:ext uri="{FF2B5EF4-FFF2-40B4-BE49-F238E27FC236}">
                <a16:creationId xmlns:a16="http://schemas.microsoft.com/office/drawing/2014/main" id="{8B91BC33-0D77-9449-C8D8-98B1CDF2AD2F}"/>
              </a:ext>
            </a:extLst>
          </p:cNvPr>
          <p:cNvGrpSpPr/>
          <p:nvPr/>
        </p:nvGrpSpPr>
        <p:grpSpPr>
          <a:xfrm>
            <a:off x="7494591" y="5168305"/>
            <a:ext cx="2118640" cy="411480"/>
            <a:chOff x="-900503" y="2282565"/>
            <a:chExt cx="2118640" cy="411480"/>
          </a:xfrm>
        </p:grpSpPr>
        <p:sp>
          <p:nvSpPr>
            <p:cNvPr id="32" name="Oval 31">
              <a:extLst>
                <a:ext uri="{FF2B5EF4-FFF2-40B4-BE49-F238E27FC236}">
                  <a16:creationId xmlns:a16="http://schemas.microsoft.com/office/drawing/2014/main" id="{ABE9D773-19E5-4278-5B3F-9F4631F035BD}"/>
                </a:ext>
              </a:extLst>
            </p:cNvPr>
            <p:cNvSpPr>
              <a:spLocks/>
            </p:cNvSpPr>
            <p:nvPr/>
          </p:nvSpPr>
          <p:spPr bwMode="auto">
            <a:xfrm>
              <a:off x="-900503" y="2282565"/>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pic>
          <p:nvPicPr>
            <p:cNvPr id="33" name="Picture 6" descr="Microsoft Teams Logo, symbol, meaning, history, PNG">
              <a:hlinkClick r:id="rId9"/>
              <a:extLst>
                <a:ext uri="{FF2B5EF4-FFF2-40B4-BE49-F238E27FC236}">
                  <a16:creationId xmlns:a16="http://schemas.microsoft.com/office/drawing/2014/main" id="{1CCB8EFB-5579-06F5-9C61-4758C8252B4A}"/>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l="20244" r="20244"/>
            <a:stretch/>
          </p:blipFill>
          <p:spPr bwMode="auto">
            <a:xfrm>
              <a:off x="-833454" y="2362281"/>
              <a:ext cx="277382" cy="262178"/>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FD2AD5E3-09BD-56A1-FFC6-C2E4F1499C4F}"/>
                </a:ext>
                <a:ext uri="{C183D7F6-B498-43B3-948B-1728B52AA6E4}">
                  <adec:decorative xmlns:adec="http://schemas.microsoft.com/office/drawing/2017/decorative" val="0"/>
                </a:ext>
              </a:extLst>
            </p:cNvPr>
            <p:cNvSpPr txBox="1"/>
            <p:nvPr/>
          </p:nvSpPr>
          <p:spPr>
            <a:xfrm>
              <a:off x="-383919" y="2401037"/>
              <a:ext cx="1602056" cy="184666"/>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Teams</a:t>
              </a:r>
            </a:p>
          </p:txBody>
        </p:sp>
      </p:grpSp>
      <p:pic>
        <p:nvPicPr>
          <p:cNvPr id="35" name="Picture 4" descr="Microsoft PowerPoint Logo - PNG and Vector - Logo Download">
            <a:hlinkClick r:id="rId11"/>
            <a:extLst>
              <a:ext uri="{FF2B5EF4-FFF2-40B4-BE49-F238E27FC236}">
                <a16:creationId xmlns:a16="http://schemas.microsoft.com/office/drawing/2014/main" id="{0622AEB5-D60B-84CB-DD26-CD9C3D63B7F6}"/>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233824" y="5279720"/>
            <a:ext cx="247765" cy="23047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descr="Whiteboard icon in Windows 11 Color Style">
            <a:hlinkClick r:id="rId13"/>
            <a:extLst>
              <a:ext uri="{FF2B5EF4-FFF2-40B4-BE49-F238E27FC236}">
                <a16:creationId xmlns:a16="http://schemas.microsoft.com/office/drawing/2014/main" id="{0EBDEB75-A334-24CE-D2AD-A68493F64016}"/>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174017" y="2645923"/>
            <a:ext cx="264876" cy="264876"/>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8" descr="Microsoft Excel Logo - PNG and Vector - Logo Download">
            <a:hlinkClick r:id="rId15"/>
            <a:extLst>
              <a:ext uri="{FF2B5EF4-FFF2-40B4-BE49-F238E27FC236}">
                <a16:creationId xmlns:a16="http://schemas.microsoft.com/office/drawing/2014/main" id="{5878A479-519C-D536-FC16-7F5100DFBBB0}"/>
              </a:ext>
            </a:extLst>
          </p:cNvPr>
          <p:cNvPicPr>
            <a:picLocks noChangeArrowheads="1"/>
          </p:cNvPicPr>
          <p:nvPr/>
        </p:nvPicPr>
        <p:blipFill rotWithShape="1">
          <a:blip r:embed="rId16" cstate="screen">
            <a:extLst>
              <a:ext uri="{28A0092B-C50C-407E-A947-70E740481C1C}">
                <a14:useLocalDpi xmlns:a14="http://schemas.microsoft.com/office/drawing/2010/main"/>
              </a:ext>
            </a:extLst>
          </a:blip>
          <a:srcRect l="17073" t="17073" r="17073" b="17073"/>
          <a:stretch/>
        </p:blipFill>
        <p:spPr bwMode="auto">
          <a:xfrm>
            <a:off x="7839022" y="2993650"/>
            <a:ext cx="248092" cy="235668"/>
          </a:xfrm>
          <a:prstGeom prst="rect">
            <a:avLst/>
          </a:prstGeom>
          <a:noFill/>
          <a:extLst>
            <a:ext uri="{909E8E84-426E-40DD-AFC4-6F175D3DCCD1}">
              <a14:hiddenFill xmlns:a14="http://schemas.microsoft.com/office/drawing/2010/main">
                <a:solidFill>
                  <a:srgbClr val="FFFFFF"/>
                </a:solidFill>
              </a14:hiddenFill>
            </a:ext>
          </a:extLst>
        </p:spPr>
      </p:pic>
      <p:sp>
        <p:nvSpPr>
          <p:cNvPr id="82" name="Oval 81">
            <a:extLst>
              <a:ext uri="{FF2B5EF4-FFF2-40B4-BE49-F238E27FC236}">
                <a16:creationId xmlns:a16="http://schemas.microsoft.com/office/drawing/2014/main" id="{009146BD-0C50-4272-A556-636CDBC7A4CF}"/>
              </a:ext>
            </a:extLst>
          </p:cNvPr>
          <p:cNvSpPr>
            <a:spLocks/>
          </p:cNvSpPr>
          <p:nvPr/>
        </p:nvSpPr>
        <p:spPr bwMode="auto">
          <a:xfrm>
            <a:off x="7266786" y="2910880"/>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pic>
        <p:nvPicPr>
          <p:cNvPr id="81" name="Picture 80" descr="A blue and green rectangles&#10;&#10;Description automatically generated">
            <a:extLst>
              <a:ext uri="{FF2B5EF4-FFF2-40B4-BE49-F238E27FC236}">
                <a16:creationId xmlns:a16="http://schemas.microsoft.com/office/drawing/2014/main" id="{A30E6066-F7C2-C0AC-DBBA-D1ED528890C5}"/>
              </a:ext>
            </a:extLst>
          </p:cNvPr>
          <p:cNvPicPr>
            <a:picLocks noChangeAspect="1"/>
          </p:cNvPicPr>
          <p:nvPr/>
        </p:nvPicPr>
        <p:blipFill>
          <a:blip r:embed="rId17"/>
          <a:stretch>
            <a:fillRect/>
          </a:stretch>
        </p:blipFill>
        <p:spPr>
          <a:xfrm>
            <a:off x="7340945" y="3006333"/>
            <a:ext cx="246312" cy="213621"/>
          </a:xfrm>
          <a:prstGeom prst="rect">
            <a:avLst/>
          </a:prstGeom>
        </p:spPr>
      </p:pic>
    </p:spTree>
    <p:extLst>
      <p:ext uri="{BB962C8B-B14F-4D97-AF65-F5344CB8AC3E}">
        <p14:creationId xmlns:p14="http://schemas.microsoft.com/office/powerpoint/2010/main" val="12340400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B8469-55E3-344F-E2C0-34D47A68641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C97B1897-0078-415A-854F-E498C63D1EDD}"/>
              </a:ext>
            </a:extLst>
          </p:cNvPr>
          <p:cNvGrpSpPr/>
          <p:nvPr/>
        </p:nvGrpSpPr>
        <p:grpSpPr>
          <a:xfrm flipH="1">
            <a:off x="0" y="0"/>
            <a:ext cx="12192000" cy="6858000"/>
            <a:chOff x="0" y="0"/>
            <a:chExt cx="12192000" cy="6858000"/>
          </a:xfrm>
        </p:grpSpPr>
        <p:pic>
          <p:nvPicPr>
            <p:cNvPr id="6" name="Picture 5" descr="A close-up of colorful objects&#10;&#10;Description automatically generated">
              <a:extLst>
                <a:ext uri="{FF2B5EF4-FFF2-40B4-BE49-F238E27FC236}">
                  <a16:creationId xmlns:a16="http://schemas.microsoft.com/office/drawing/2014/main" id="{34CC3D3C-23D4-BAAB-CDD0-AAA01BA2C56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4419600" y="0"/>
              <a:ext cx="7772400" cy="3757229"/>
            </a:xfrm>
            <a:prstGeom prst="rect">
              <a:avLst/>
            </a:prstGeom>
          </p:spPr>
        </p:pic>
        <p:grpSp>
          <p:nvGrpSpPr>
            <p:cNvPr id="8" name="Group 7">
              <a:extLst>
                <a:ext uri="{FF2B5EF4-FFF2-40B4-BE49-F238E27FC236}">
                  <a16:creationId xmlns:a16="http://schemas.microsoft.com/office/drawing/2014/main" id="{08EEB975-9883-0BC4-276B-85E8D9870CC3}"/>
                </a:ext>
              </a:extLst>
            </p:cNvPr>
            <p:cNvGrpSpPr/>
            <p:nvPr/>
          </p:nvGrpSpPr>
          <p:grpSpPr>
            <a:xfrm>
              <a:off x="0" y="1589509"/>
              <a:ext cx="12192000" cy="5268491"/>
              <a:chOff x="0" y="1589509"/>
              <a:chExt cx="12192000" cy="5268491"/>
            </a:xfrm>
          </p:grpSpPr>
          <p:sp>
            <p:nvSpPr>
              <p:cNvPr id="13" name="Rectangle 12">
                <a:extLst>
                  <a:ext uri="{FF2B5EF4-FFF2-40B4-BE49-F238E27FC236}">
                    <a16:creationId xmlns:a16="http://schemas.microsoft.com/office/drawing/2014/main" id="{62D8FC95-2C3D-CCFB-BBE4-12AF21F8BCE4}"/>
                  </a:ext>
                </a:extLst>
              </p:cNvPr>
              <p:cNvSpPr/>
              <p:nvPr/>
            </p:nvSpPr>
            <p:spPr bwMode="auto">
              <a:xfrm>
                <a:off x="7072829" y="3028132"/>
                <a:ext cx="5119171" cy="3829868"/>
              </a:xfrm>
              <a:prstGeom prst="rect">
                <a:avLst/>
              </a:prstGeom>
              <a:gradFill flip="none" rotWithShape="1">
                <a:gsLst>
                  <a:gs pos="100000">
                    <a:srgbClr val="ECE9E6"/>
                  </a:gs>
                  <a:gs pos="63000">
                    <a:schemeClr val="bg1"/>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14" name="Picture 13" descr="A close-up of colorful objects&#10;&#10;Description automatically generated">
                <a:extLst>
                  <a:ext uri="{FF2B5EF4-FFF2-40B4-BE49-F238E27FC236}">
                    <a16:creationId xmlns:a16="http://schemas.microsoft.com/office/drawing/2014/main" id="{3D4F6AA6-D243-09D0-7248-51DE4D6FCAA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589509"/>
                <a:ext cx="7772400" cy="5268491"/>
              </a:xfrm>
              <a:prstGeom prst="rect">
                <a:avLst/>
              </a:prstGeom>
            </p:spPr>
          </p:pic>
        </p:grpSp>
      </p:grpSp>
      <p:sp>
        <p:nvSpPr>
          <p:cNvPr id="2" name="Title 1">
            <a:extLst>
              <a:ext uri="{FF2B5EF4-FFF2-40B4-BE49-F238E27FC236}">
                <a16:creationId xmlns:a16="http://schemas.microsoft.com/office/drawing/2014/main" id="{AEC1DFC3-592A-BB82-AE5F-B18225CB02E5}"/>
              </a:ext>
            </a:extLst>
          </p:cNvPr>
          <p:cNvSpPr>
            <a:spLocks noGrp="1"/>
          </p:cNvSpPr>
          <p:nvPr>
            <p:ph type="title"/>
          </p:nvPr>
        </p:nvSpPr>
        <p:spPr>
          <a:xfrm>
            <a:off x="571501" y="472190"/>
            <a:ext cx="11049000" cy="1107996"/>
          </a:xfrm>
        </p:spPr>
        <p:txBody>
          <a:bodyPr/>
          <a:lstStyle/>
          <a:p>
            <a:pPr algn="ctr"/>
            <a:r>
              <a:rPr lang="en-US"/>
              <a:t>Copilot scenarios for</a:t>
            </a:r>
            <a:br>
              <a:rPr lang="en-US"/>
            </a:br>
            <a:r>
              <a:rPr lang="en-US">
                <a:gradFill>
                  <a:gsLst>
                    <a:gs pos="35000">
                      <a:srgbClr val="0078D4"/>
                    </a:gs>
                    <a:gs pos="0">
                      <a:srgbClr val="C03BC4"/>
                    </a:gs>
                  </a:gsLst>
                  <a:path path="circle">
                    <a:fillToRect l="100000" t="100000"/>
                  </a:path>
                </a:gradFill>
              </a:rPr>
              <a:t>Marketing</a:t>
            </a:r>
          </a:p>
        </p:txBody>
      </p:sp>
      <p:grpSp>
        <p:nvGrpSpPr>
          <p:cNvPr id="5" name="Group 4">
            <a:extLst>
              <a:ext uri="{FF2B5EF4-FFF2-40B4-BE49-F238E27FC236}">
                <a16:creationId xmlns:a16="http://schemas.microsoft.com/office/drawing/2014/main" id="{909F6A89-72B9-7DFA-5C11-CEBA67740ADD}"/>
              </a:ext>
            </a:extLst>
          </p:cNvPr>
          <p:cNvGrpSpPr/>
          <p:nvPr/>
        </p:nvGrpSpPr>
        <p:grpSpPr>
          <a:xfrm>
            <a:off x="702826" y="2376192"/>
            <a:ext cx="10786348" cy="2987379"/>
            <a:chOff x="702826" y="2376192"/>
            <a:chExt cx="10786348" cy="2987379"/>
          </a:xfrm>
        </p:grpSpPr>
        <p:sp>
          <p:nvSpPr>
            <p:cNvPr id="7" name="Rectangle: Rounded Corners 78">
              <a:extLst>
                <a:ext uri="{FF2B5EF4-FFF2-40B4-BE49-F238E27FC236}">
                  <a16:creationId xmlns:a16="http://schemas.microsoft.com/office/drawing/2014/main" id="{C9177184-36B2-46EE-574A-C3720E02BE20}"/>
                </a:ext>
                <a:ext uri="{C183D7F6-B498-43B3-948B-1728B52AA6E4}">
                  <adec:decorative xmlns:adec="http://schemas.microsoft.com/office/drawing/2017/decorative" val="1"/>
                </a:ext>
              </a:extLst>
            </p:cNvPr>
            <p:cNvSpPr/>
            <p:nvPr/>
          </p:nvSpPr>
          <p:spPr bwMode="auto">
            <a:xfrm>
              <a:off x="702826" y="2794203"/>
              <a:ext cx="3349754" cy="2569368"/>
            </a:xfrm>
            <a:prstGeom prst="roundRect">
              <a:avLst>
                <a:gd name="adj" fmla="val 3081"/>
              </a:avLst>
            </a:prstGeom>
            <a:solidFill>
              <a:srgbClr val="FFFFFF">
                <a:alpha val="84000"/>
              </a:srgbClr>
            </a:solidFill>
            <a:ln w="9525" cap="flat" cmpd="sng" algn="ctr">
              <a:noFill/>
              <a:prstDash val="solid"/>
              <a:headEnd type="none" w="med" len="med"/>
              <a:tailEnd type="none" w="med" len="med"/>
            </a:ln>
            <a:effectLst>
              <a:outerShdw blurRad="190500" algn="ctr"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endParaRPr lang="en-IN" sz="2000" kern="0">
                <a:solidFill>
                  <a:srgbClr val="1A1A1A"/>
                </a:solidFill>
                <a:latin typeface="Segoe UI"/>
                <a:cs typeface="Segoe UI" pitchFamily="34" charset="0"/>
              </a:endParaRPr>
            </a:p>
          </p:txBody>
        </p:sp>
        <p:sp>
          <p:nvSpPr>
            <p:cNvPr id="9" name="Rectangle: Rounded Corners 81">
              <a:extLst>
                <a:ext uri="{FF2B5EF4-FFF2-40B4-BE49-F238E27FC236}">
                  <a16:creationId xmlns:a16="http://schemas.microsoft.com/office/drawing/2014/main" id="{D9197F46-9700-28FB-37C1-6C77DD5203D2}"/>
                </a:ext>
                <a:ext uri="{C183D7F6-B498-43B3-948B-1728B52AA6E4}">
                  <adec:decorative xmlns:adec="http://schemas.microsoft.com/office/drawing/2017/decorative" val="1"/>
                </a:ext>
              </a:extLst>
            </p:cNvPr>
            <p:cNvSpPr/>
            <p:nvPr/>
          </p:nvSpPr>
          <p:spPr bwMode="auto">
            <a:xfrm>
              <a:off x="4421123" y="2794203"/>
              <a:ext cx="3349754" cy="2569368"/>
            </a:xfrm>
            <a:prstGeom prst="roundRect">
              <a:avLst>
                <a:gd name="adj" fmla="val 3081"/>
              </a:avLst>
            </a:prstGeom>
            <a:solidFill>
              <a:srgbClr val="FFFFFF">
                <a:alpha val="84000"/>
              </a:srgbClr>
            </a:solidFill>
            <a:ln w="9525" cap="flat" cmpd="sng" algn="ctr">
              <a:noFill/>
              <a:prstDash val="solid"/>
              <a:headEnd type="none" w="med" len="med"/>
              <a:tailEnd type="none" w="med" len="med"/>
            </a:ln>
            <a:effectLst>
              <a:outerShdw blurRad="190500" algn="ctr"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endParaRPr lang="en-IN" sz="2000" kern="0">
                <a:solidFill>
                  <a:srgbClr val="1A1A1A"/>
                </a:solidFill>
                <a:latin typeface="Segoe UI"/>
                <a:cs typeface="Segoe UI" pitchFamily="34" charset="0"/>
              </a:endParaRPr>
            </a:p>
          </p:txBody>
        </p:sp>
        <p:sp>
          <p:nvSpPr>
            <p:cNvPr id="10" name="Rectangle: Rounded Corners 83">
              <a:extLst>
                <a:ext uri="{FF2B5EF4-FFF2-40B4-BE49-F238E27FC236}">
                  <a16:creationId xmlns:a16="http://schemas.microsoft.com/office/drawing/2014/main" id="{8BE383E3-16A1-3866-38F3-828C8433E07C}"/>
                </a:ext>
                <a:ext uri="{C183D7F6-B498-43B3-948B-1728B52AA6E4}">
                  <adec:decorative xmlns:adec="http://schemas.microsoft.com/office/drawing/2017/decorative" val="1"/>
                </a:ext>
              </a:extLst>
            </p:cNvPr>
            <p:cNvSpPr/>
            <p:nvPr/>
          </p:nvSpPr>
          <p:spPr bwMode="auto">
            <a:xfrm>
              <a:off x="8139420" y="2794203"/>
              <a:ext cx="3349754" cy="2569368"/>
            </a:xfrm>
            <a:prstGeom prst="roundRect">
              <a:avLst>
                <a:gd name="adj" fmla="val 3081"/>
              </a:avLst>
            </a:prstGeom>
            <a:solidFill>
              <a:srgbClr val="FFFFFF">
                <a:alpha val="84000"/>
              </a:srgbClr>
            </a:solidFill>
            <a:ln w="9525" cap="flat" cmpd="sng" algn="ctr">
              <a:noFill/>
              <a:prstDash val="solid"/>
              <a:headEnd type="none" w="med" len="med"/>
              <a:tailEnd type="none" w="med" len="med"/>
            </a:ln>
            <a:effectLst>
              <a:outerShdw blurRad="190500" algn="ctr"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endParaRPr lang="en-IN" sz="2000" kern="0">
                <a:solidFill>
                  <a:srgbClr val="1A1A1A"/>
                </a:solidFill>
                <a:latin typeface="Segoe UI"/>
                <a:cs typeface="Segoe UI" pitchFamily="34" charset="0"/>
              </a:endParaRPr>
            </a:p>
          </p:txBody>
        </p:sp>
        <p:sp>
          <p:nvSpPr>
            <p:cNvPr id="11" name="TextBox 22">
              <a:extLst>
                <a:ext uri="{FF2B5EF4-FFF2-40B4-BE49-F238E27FC236}">
                  <a16:creationId xmlns:a16="http://schemas.microsoft.com/office/drawing/2014/main" id="{97623D84-38FC-A9F7-2F3D-F3629541C7BB}"/>
                </a:ext>
              </a:extLst>
            </p:cNvPr>
            <p:cNvSpPr txBox="1"/>
            <p:nvPr/>
          </p:nvSpPr>
          <p:spPr>
            <a:xfrm>
              <a:off x="1236172" y="3460478"/>
              <a:ext cx="2283061" cy="276999"/>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solidFill>
                    <a:schemeClr val="accent3"/>
                  </a:solidFill>
                  <a:latin typeface="Segoe UI Semibold"/>
                </a:rPr>
                <a:t>Overview and KPIs</a:t>
              </a:r>
              <a:endParaRPr kumimoji="0" lang="en-US" b="0" i="0" u="none" strike="noStrike" kern="1200" cap="none" spc="0" normalizeH="0" baseline="0" noProof="0">
                <a:ln>
                  <a:noFill/>
                </a:ln>
                <a:solidFill>
                  <a:schemeClr val="accent3"/>
                </a:solidFill>
                <a:effectLst/>
                <a:uLnTx/>
                <a:uFillTx/>
                <a:latin typeface="Segoe UI Semibold"/>
                <a:ea typeface="+mn-ea"/>
                <a:cs typeface="+mn-cs"/>
              </a:endParaRPr>
            </a:p>
          </p:txBody>
        </p:sp>
        <p:sp>
          <p:nvSpPr>
            <p:cNvPr id="12" name="TextBox 23">
              <a:extLst>
                <a:ext uri="{FF2B5EF4-FFF2-40B4-BE49-F238E27FC236}">
                  <a16:creationId xmlns:a16="http://schemas.microsoft.com/office/drawing/2014/main" id="{EA1979A0-DE56-800A-5A9B-F247C6A40537}"/>
                </a:ext>
              </a:extLst>
            </p:cNvPr>
            <p:cNvSpPr txBox="1"/>
            <p:nvPr/>
          </p:nvSpPr>
          <p:spPr>
            <a:xfrm>
              <a:off x="926908" y="3966235"/>
              <a:ext cx="2901589" cy="1077218"/>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a:defRPr/>
              </a:pPr>
              <a:r>
                <a:rPr lang="en-US" sz="1400" dirty="0">
                  <a:solidFill>
                    <a:srgbClr val="111111"/>
                  </a:solidFill>
                  <a:latin typeface="Segoe UI "/>
                  <a:ea typeface="Roboto"/>
                  <a:cs typeface="Roboto"/>
                </a:rPr>
                <a:t>KPIs play a crucial role in organizations, providing a compass to navigate toward success. Let's dive into KPIs for Marketing and how Copilot can assist. </a:t>
              </a:r>
              <a:endParaRPr lang="en-US" sz="1400" dirty="0">
                <a:latin typeface="Segoe UI "/>
              </a:endParaRPr>
            </a:p>
          </p:txBody>
        </p:sp>
        <p:sp>
          <p:nvSpPr>
            <p:cNvPr id="21" name="TextBox 25">
              <a:extLst>
                <a:ext uri="{FF2B5EF4-FFF2-40B4-BE49-F238E27FC236}">
                  <a16:creationId xmlns:a16="http://schemas.microsoft.com/office/drawing/2014/main" id="{5AA82788-8BC2-66F0-2DD9-1B0BAA549E45}"/>
                </a:ext>
              </a:extLst>
            </p:cNvPr>
            <p:cNvSpPr txBox="1"/>
            <p:nvPr/>
          </p:nvSpPr>
          <p:spPr>
            <a:xfrm>
              <a:off x="4954470" y="3460478"/>
              <a:ext cx="2283061" cy="276999"/>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solidFill>
                    <a:schemeClr val="accent3"/>
                  </a:solidFill>
                  <a:latin typeface="Segoe UI Semibold"/>
                  <a:cs typeface="Segoe UI Semibold"/>
                </a:rPr>
                <a:t>Use Case by Role</a:t>
              </a:r>
              <a:endParaRPr lang="en-US" b="0" i="0" u="none" strike="noStrike" kern="1200" cap="none" spc="0" normalizeH="0" baseline="0" noProof="0">
                <a:ln>
                  <a:noFill/>
                </a:ln>
                <a:solidFill>
                  <a:schemeClr val="accent3"/>
                </a:solidFill>
                <a:effectLst/>
                <a:uLnTx/>
                <a:uFillTx/>
                <a:latin typeface="Segoe UI Semibold"/>
                <a:cs typeface="Segoe UI Semibold"/>
              </a:endParaRPr>
            </a:p>
          </p:txBody>
        </p:sp>
        <p:sp>
          <p:nvSpPr>
            <p:cNvPr id="22" name="TextBox 26">
              <a:extLst>
                <a:ext uri="{FF2B5EF4-FFF2-40B4-BE49-F238E27FC236}">
                  <a16:creationId xmlns:a16="http://schemas.microsoft.com/office/drawing/2014/main" id="{AD50B30C-512E-44C6-E31D-CFF2D0A4002D}"/>
                </a:ext>
              </a:extLst>
            </p:cNvPr>
            <p:cNvSpPr txBox="1"/>
            <p:nvPr/>
          </p:nvSpPr>
          <p:spPr>
            <a:xfrm>
              <a:off x="4645206" y="3966235"/>
              <a:ext cx="2901589" cy="861774"/>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a:defRPr/>
              </a:pPr>
              <a:r>
                <a:rPr kumimoji="0" lang="en-US" sz="1400" b="0" i="0" u="none" strike="noStrike" kern="1200" cap="none" spc="0" normalizeH="0" baseline="0" noProof="0">
                  <a:ln>
                    <a:noFill/>
                  </a:ln>
                  <a:solidFill>
                    <a:srgbClr val="000000"/>
                  </a:solidFill>
                  <a:effectLst/>
                  <a:uLnTx/>
                  <a:uFillTx/>
                  <a:latin typeface="Segoe UI"/>
                  <a:ea typeface="+mn-ea"/>
                  <a:cs typeface="+mn-cs"/>
                </a:rPr>
                <a:t>Copilot can simplify </a:t>
              </a:r>
              <a:r>
                <a:rPr lang="en-US" sz="1400">
                  <a:solidFill>
                    <a:srgbClr val="000000"/>
                  </a:solidFill>
                  <a:latin typeface="Segoe UI"/>
                </a:rPr>
                <a:t>the tasks that execs perform every day. Look at key use cases and how Copilot can be your AI assistant along the way. </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TextBox 28">
              <a:extLst>
                <a:ext uri="{FF2B5EF4-FFF2-40B4-BE49-F238E27FC236}">
                  <a16:creationId xmlns:a16="http://schemas.microsoft.com/office/drawing/2014/main" id="{2DC18416-C87C-8F51-AB2B-AF35750F27F3}"/>
                </a:ext>
              </a:extLst>
            </p:cNvPr>
            <p:cNvSpPr txBox="1"/>
            <p:nvPr/>
          </p:nvSpPr>
          <p:spPr>
            <a:xfrm>
              <a:off x="8410520" y="3460478"/>
              <a:ext cx="2807554" cy="276999"/>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solidFill>
                    <a:schemeClr val="accent3"/>
                  </a:solidFill>
                  <a:latin typeface="Segoe UI Semibold"/>
                </a:rPr>
                <a:t>Day in the Life</a:t>
              </a:r>
              <a:endParaRPr lang="en-US" sz="2000">
                <a:solidFill>
                  <a:schemeClr val="accent3"/>
                </a:solidFill>
                <a:ea typeface="+mn-ea"/>
                <a:cs typeface="+mn-cs"/>
              </a:endParaRPr>
            </a:p>
          </p:txBody>
        </p:sp>
        <p:sp>
          <p:nvSpPr>
            <p:cNvPr id="24" name="TextBox 29">
              <a:extLst>
                <a:ext uri="{FF2B5EF4-FFF2-40B4-BE49-F238E27FC236}">
                  <a16:creationId xmlns:a16="http://schemas.microsoft.com/office/drawing/2014/main" id="{49073207-850F-9FE4-BC73-168A6A4ECBD3}"/>
                </a:ext>
              </a:extLst>
            </p:cNvPr>
            <p:cNvSpPr txBox="1"/>
            <p:nvPr/>
          </p:nvSpPr>
          <p:spPr>
            <a:xfrm>
              <a:off x="8372978" y="3966235"/>
              <a:ext cx="2882638" cy="430887"/>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a:defRPr/>
              </a:pPr>
              <a:r>
                <a:rPr lang="en-US" sz="1400" dirty="0">
                  <a:solidFill>
                    <a:srgbClr val="000000"/>
                  </a:solidFill>
                  <a:latin typeface="Segoe UI"/>
                  <a:cs typeface="Segoe UI"/>
                </a:rPr>
                <a:t>See how real-life marketers are using Copilot in their day to day. </a:t>
              </a:r>
              <a:endParaRPr lang="en-US" sz="1400" b="0" i="0" u="none" strike="noStrike" kern="1200" cap="none" spc="0" normalizeH="0" baseline="0" noProof="0" dirty="0">
                <a:ln>
                  <a:noFill/>
                </a:ln>
                <a:solidFill>
                  <a:srgbClr val="000000"/>
                </a:solidFill>
                <a:effectLst/>
                <a:uLnTx/>
                <a:uFillTx/>
                <a:latin typeface="Segoe UI"/>
                <a:cs typeface="Segoe UI"/>
              </a:endParaRPr>
            </a:p>
          </p:txBody>
        </p:sp>
        <p:sp>
          <p:nvSpPr>
            <p:cNvPr id="28" name="Oval 27">
              <a:extLst>
                <a:ext uri="{FF2B5EF4-FFF2-40B4-BE49-F238E27FC236}">
                  <a16:creationId xmlns:a16="http://schemas.microsoft.com/office/drawing/2014/main" id="{CD59AF3A-FED0-17CF-818D-B8A21C9248DB}"/>
                </a:ext>
              </a:extLst>
            </p:cNvPr>
            <p:cNvSpPr/>
            <p:nvPr/>
          </p:nvSpPr>
          <p:spPr bwMode="auto">
            <a:xfrm>
              <a:off x="1959692" y="2376192"/>
              <a:ext cx="836022" cy="836022"/>
            </a:xfrm>
            <a:prstGeom prst="ellipse">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gradFill>
                  <a:gsLst>
                    <a:gs pos="76437">
                      <a:srgbClr val="FFFFFF"/>
                    </a:gs>
                    <a:gs pos="55747">
                      <a:srgbClr val="FFFFFF"/>
                    </a:gs>
                  </a:gsLst>
                  <a:path path="circle">
                    <a:fillToRect l="100000" b="100000"/>
                  </a:path>
                </a:gradFill>
                <a:latin typeface="+mj-lt"/>
                <a:cs typeface="Segoe UI" pitchFamily="34" charset="0"/>
              </a:endParaRPr>
            </a:p>
          </p:txBody>
        </p:sp>
        <p:sp>
          <p:nvSpPr>
            <p:cNvPr id="30" name="Oval 29">
              <a:extLst>
                <a:ext uri="{FF2B5EF4-FFF2-40B4-BE49-F238E27FC236}">
                  <a16:creationId xmlns:a16="http://schemas.microsoft.com/office/drawing/2014/main" id="{F84658E4-A3CD-91CF-B5EB-5BE382018D26}"/>
                </a:ext>
              </a:extLst>
            </p:cNvPr>
            <p:cNvSpPr/>
            <p:nvPr/>
          </p:nvSpPr>
          <p:spPr bwMode="auto">
            <a:xfrm>
              <a:off x="5677989" y="2376192"/>
              <a:ext cx="836022" cy="836022"/>
            </a:xfrm>
            <a:prstGeom prst="ellipse">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gradFill>
                  <a:gsLst>
                    <a:gs pos="76437">
                      <a:srgbClr val="FFFFFF"/>
                    </a:gs>
                    <a:gs pos="55747">
                      <a:srgbClr val="FFFFFF"/>
                    </a:gs>
                  </a:gsLst>
                  <a:path path="circle">
                    <a:fillToRect l="100000" b="100000"/>
                  </a:path>
                </a:gradFill>
                <a:latin typeface="+mj-lt"/>
                <a:cs typeface="Segoe UI" pitchFamily="34" charset="0"/>
              </a:endParaRPr>
            </a:p>
          </p:txBody>
        </p:sp>
        <p:sp>
          <p:nvSpPr>
            <p:cNvPr id="32" name="Oval 31">
              <a:extLst>
                <a:ext uri="{FF2B5EF4-FFF2-40B4-BE49-F238E27FC236}">
                  <a16:creationId xmlns:a16="http://schemas.microsoft.com/office/drawing/2014/main" id="{356109BA-7D40-4553-0A74-D2B348A5A272}"/>
                </a:ext>
              </a:extLst>
            </p:cNvPr>
            <p:cNvSpPr/>
            <p:nvPr/>
          </p:nvSpPr>
          <p:spPr bwMode="auto">
            <a:xfrm>
              <a:off x="9396286" y="2376192"/>
              <a:ext cx="836022" cy="836022"/>
            </a:xfrm>
            <a:prstGeom prst="ellipse">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gradFill>
                  <a:gsLst>
                    <a:gs pos="76437">
                      <a:srgbClr val="FFFFFF"/>
                    </a:gs>
                    <a:gs pos="55747">
                      <a:srgbClr val="FFFFFF"/>
                    </a:gs>
                  </a:gsLst>
                  <a:path path="circle">
                    <a:fillToRect l="100000" b="100000"/>
                  </a:path>
                </a:gradFill>
                <a:latin typeface="+mj-lt"/>
                <a:cs typeface="Segoe UI" pitchFamily="34" charset="0"/>
              </a:endParaRPr>
            </a:p>
          </p:txBody>
        </p:sp>
        <p:pic>
          <p:nvPicPr>
            <p:cNvPr id="33" name="Graphic 32">
              <a:extLst>
                <a:ext uri="{FF2B5EF4-FFF2-40B4-BE49-F238E27FC236}">
                  <a16:creationId xmlns:a16="http://schemas.microsoft.com/office/drawing/2014/main" id="{652B2E60-029A-6DEE-C082-367C324A7B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1653" y="2556035"/>
              <a:ext cx="472097" cy="472097"/>
            </a:xfrm>
            <a:prstGeom prst="rect">
              <a:avLst/>
            </a:prstGeom>
          </p:spPr>
        </p:pic>
        <p:sp>
          <p:nvSpPr>
            <p:cNvPr id="35" name="Freeform: Shape 64" descr="Icon of person in front of a screen">
              <a:extLst>
                <a:ext uri="{FF2B5EF4-FFF2-40B4-BE49-F238E27FC236}">
                  <a16:creationId xmlns:a16="http://schemas.microsoft.com/office/drawing/2014/main" id="{81A697E7-3257-9858-B057-BA02D9F10BE8}"/>
                </a:ext>
              </a:extLst>
            </p:cNvPr>
            <p:cNvSpPr/>
            <p:nvPr/>
          </p:nvSpPr>
          <p:spPr>
            <a:xfrm>
              <a:off x="5931976" y="2614919"/>
              <a:ext cx="358569" cy="358569"/>
            </a:xfrm>
            <a:custGeom>
              <a:avLst/>
              <a:gdLst>
                <a:gd name="connsiteX0" fmla="*/ 167958 w 292100"/>
                <a:gd name="connsiteY0" fmla="*/ 204470 h 292100"/>
                <a:gd name="connsiteX1" fmla="*/ 270193 w 292100"/>
                <a:gd name="connsiteY1" fmla="*/ 204470 h 292100"/>
                <a:gd name="connsiteX2" fmla="*/ 292100 w 292100"/>
                <a:gd name="connsiteY2" fmla="*/ 226377 h 292100"/>
                <a:gd name="connsiteX3" fmla="*/ 292100 w 292100"/>
                <a:gd name="connsiteY3" fmla="*/ 233680 h 292100"/>
                <a:gd name="connsiteX4" fmla="*/ 219075 w 292100"/>
                <a:gd name="connsiteY4" fmla="*/ 292100 h 292100"/>
                <a:gd name="connsiteX5" fmla="*/ 146050 w 292100"/>
                <a:gd name="connsiteY5" fmla="*/ 233680 h 292100"/>
                <a:gd name="connsiteX6" fmla="*/ 146050 w 292100"/>
                <a:gd name="connsiteY6" fmla="*/ 226377 h 292100"/>
                <a:gd name="connsiteX7" fmla="*/ 167958 w 292100"/>
                <a:gd name="connsiteY7" fmla="*/ 204470 h 292100"/>
                <a:gd name="connsiteX8" fmla="*/ 219075 w 292100"/>
                <a:gd name="connsiteY8" fmla="*/ 109537 h 292100"/>
                <a:gd name="connsiteX9" fmla="*/ 259239 w 292100"/>
                <a:gd name="connsiteY9" fmla="*/ 149701 h 292100"/>
                <a:gd name="connsiteX10" fmla="*/ 219075 w 292100"/>
                <a:gd name="connsiteY10" fmla="*/ 189865 h 292100"/>
                <a:gd name="connsiteX11" fmla="*/ 178911 w 292100"/>
                <a:gd name="connsiteY11" fmla="*/ 149701 h 292100"/>
                <a:gd name="connsiteX12" fmla="*/ 219075 w 292100"/>
                <a:gd name="connsiteY12" fmla="*/ 109537 h 292100"/>
                <a:gd name="connsiteX13" fmla="*/ 47466 w 292100"/>
                <a:gd name="connsiteY13" fmla="*/ 21908 h 292100"/>
                <a:gd name="connsiteX14" fmla="*/ 21908 w 292100"/>
                <a:gd name="connsiteY14" fmla="*/ 47466 h 292100"/>
                <a:gd name="connsiteX15" fmla="*/ 21908 w 292100"/>
                <a:gd name="connsiteY15" fmla="*/ 58420 h 292100"/>
                <a:gd name="connsiteX16" fmla="*/ 240983 w 292100"/>
                <a:gd name="connsiteY16" fmla="*/ 58420 h 292100"/>
                <a:gd name="connsiteX17" fmla="*/ 240983 w 292100"/>
                <a:gd name="connsiteY17" fmla="*/ 47466 h 292100"/>
                <a:gd name="connsiteX18" fmla="*/ 215424 w 292100"/>
                <a:gd name="connsiteY18" fmla="*/ 21908 h 292100"/>
                <a:gd name="connsiteX19" fmla="*/ 47466 w 292100"/>
                <a:gd name="connsiteY19" fmla="*/ 0 h 292100"/>
                <a:gd name="connsiteX20" fmla="*/ 215424 w 292100"/>
                <a:gd name="connsiteY20" fmla="*/ 0 h 292100"/>
                <a:gd name="connsiteX21" fmla="*/ 262890 w 292100"/>
                <a:gd name="connsiteY21" fmla="*/ 47466 h 292100"/>
                <a:gd name="connsiteX22" fmla="*/ 262890 w 292100"/>
                <a:gd name="connsiteY22" fmla="*/ 116840 h 292100"/>
                <a:gd name="connsiteX23" fmla="*/ 240983 w 292100"/>
                <a:gd name="connsiteY23" fmla="*/ 99489 h 292100"/>
                <a:gd name="connsiteX24" fmla="*/ 240983 w 292100"/>
                <a:gd name="connsiteY24" fmla="*/ 80328 h 292100"/>
                <a:gd name="connsiteX25" fmla="*/ 21908 w 292100"/>
                <a:gd name="connsiteY25" fmla="*/ 80328 h 292100"/>
                <a:gd name="connsiteX26" fmla="*/ 21908 w 292100"/>
                <a:gd name="connsiteY26" fmla="*/ 215424 h 292100"/>
                <a:gd name="connsiteX27" fmla="*/ 47466 w 292100"/>
                <a:gd name="connsiteY27" fmla="*/ 240983 h 292100"/>
                <a:gd name="connsiteX28" fmla="*/ 131883 w 292100"/>
                <a:gd name="connsiteY28" fmla="*/ 240983 h 292100"/>
                <a:gd name="connsiteX29" fmla="*/ 138572 w 292100"/>
                <a:gd name="connsiteY29" fmla="*/ 262890 h 292100"/>
                <a:gd name="connsiteX30" fmla="*/ 47466 w 292100"/>
                <a:gd name="connsiteY30" fmla="*/ 262890 h 292100"/>
                <a:gd name="connsiteX31" fmla="*/ 0 w 292100"/>
                <a:gd name="connsiteY31" fmla="*/ 215424 h 292100"/>
                <a:gd name="connsiteX32" fmla="*/ 0 w 292100"/>
                <a:gd name="connsiteY32" fmla="*/ 47466 h 292100"/>
                <a:gd name="connsiteX33" fmla="*/ 47466 w 292100"/>
                <a:gd name="connsiteY33" fmla="*/ 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92100" h="292100">
                  <a:moveTo>
                    <a:pt x="167958" y="204470"/>
                  </a:moveTo>
                  <a:lnTo>
                    <a:pt x="270193" y="204470"/>
                  </a:lnTo>
                  <a:cubicBezTo>
                    <a:pt x="282291" y="204470"/>
                    <a:pt x="292100" y="214278"/>
                    <a:pt x="292100" y="226377"/>
                  </a:cubicBezTo>
                  <a:lnTo>
                    <a:pt x="292100" y="233680"/>
                  </a:lnTo>
                  <a:cubicBezTo>
                    <a:pt x="292100" y="262466"/>
                    <a:pt x="264935" y="292100"/>
                    <a:pt x="219075" y="292100"/>
                  </a:cubicBezTo>
                  <a:cubicBezTo>
                    <a:pt x="173215" y="292100"/>
                    <a:pt x="146050" y="262466"/>
                    <a:pt x="146050" y="233680"/>
                  </a:cubicBezTo>
                  <a:lnTo>
                    <a:pt x="146050" y="226377"/>
                  </a:lnTo>
                  <a:cubicBezTo>
                    <a:pt x="146050" y="214278"/>
                    <a:pt x="155859" y="204470"/>
                    <a:pt x="167958" y="204470"/>
                  </a:cubicBezTo>
                  <a:close/>
                  <a:moveTo>
                    <a:pt x="219075" y="109537"/>
                  </a:moveTo>
                  <a:cubicBezTo>
                    <a:pt x="241257" y="109537"/>
                    <a:pt x="259239" y="127519"/>
                    <a:pt x="259239" y="149701"/>
                  </a:cubicBezTo>
                  <a:cubicBezTo>
                    <a:pt x="259239" y="171883"/>
                    <a:pt x="241257" y="189865"/>
                    <a:pt x="219075" y="189865"/>
                  </a:cubicBezTo>
                  <a:cubicBezTo>
                    <a:pt x="196893" y="189865"/>
                    <a:pt x="178911" y="171883"/>
                    <a:pt x="178911" y="149701"/>
                  </a:cubicBezTo>
                  <a:cubicBezTo>
                    <a:pt x="178911" y="127519"/>
                    <a:pt x="196893" y="109537"/>
                    <a:pt x="219075" y="109537"/>
                  </a:cubicBezTo>
                  <a:close/>
                  <a:moveTo>
                    <a:pt x="47466" y="21908"/>
                  </a:moveTo>
                  <a:cubicBezTo>
                    <a:pt x="33351" y="21908"/>
                    <a:pt x="21908" y="33351"/>
                    <a:pt x="21908" y="47466"/>
                  </a:cubicBezTo>
                  <a:lnTo>
                    <a:pt x="21908" y="58420"/>
                  </a:lnTo>
                  <a:lnTo>
                    <a:pt x="240983" y="58420"/>
                  </a:lnTo>
                  <a:lnTo>
                    <a:pt x="240983" y="47466"/>
                  </a:lnTo>
                  <a:cubicBezTo>
                    <a:pt x="240983" y="33351"/>
                    <a:pt x="229539" y="21908"/>
                    <a:pt x="215424" y="21908"/>
                  </a:cubicBezTo>
                  <a:close/>
                  <a:moveTo>
                    <a:pt x="47466" y="0"/>
                  </a:moveTo>
                  <a:lnTo>
                    <a:pt x="215424" y="0"/>
                  </a:lnTo>
                  <a:cubicBezTo>
                    <a:pt x="241638" y="0"/>
                    <a:pt x="262890" y="21251"/>
                    <a:pt x="262890" y="47466"/>
                  </a:cubicBezTo>
                  <a:lnTo>
                    <a:pt x="262890" y="116840"/>
                  </a:lnTo>
                  <a:cubicBezTo>
                    <a:pt x="257204" y="109266"/>
                    <a:pt x="249658" y="103289"/>
                    <a:pt x="240983" y="99489"/>
                  </a:cubicBezTo>
                  <a:lnTo>
                    <a:pt x="240983" y="80328"/>
                  </a:lnTo>
                  <a:lnTo>
                    <a:pt x="21908" y="80328"/>
                  </a:lnTo>
                  <a:lnTo>
                    <a:pt x="21908" y="215424"/>
                  </a:lnTo>
                  <a:cubicBezTo>
                    <a:pt x="21908" y="229532"/>
                    <a:pt x="33358" y="240983"/>
                    <a:pt x="47466" y="240983"/>
                  </a:cubicBezTo>
                  <a:lnTo>
                    <a:pt x="131883" y="240983"/>
                  </a:lnTo>
                  <a:cubicBezTo>
                    <a:pt x="132759" y="248606"/>
                    <a:pt x="135052" y="255996"/>
                    <a:pt x="138572" y="262890"/>
                  </a:cubicBezTo>
                  <a:lnTo>
                    <a:pt x="47466" y="262890"/>
                  </a:lnTo>
                  <a:cubicBezTo>
                    <a:pt x="21251" y="262890"/>
                    <a:pt x="0" y="241638"/>
                    <a:pt x="0" y="215424"/>
                  </a:cubicBezTo>
                  <a:lnTo>
                    <a:pt x="0" y="47466"/>
                  </a:lnTo>
                  <a:cubicBezTo>
                    <a:pt x="0" y="21251"/>
                    <a:pt x="21251" y="0"/>
                    <a:pt x="47466" y="0"/>
                  </a:cubicBezTo>
                  <a:close/>
                </a:path>
              </a:pathLst>
            </a:custGeom>
            <a:solidFill>
              <a:schemeClr val="bg1"/>
            </a:solidFill>
            <a:ln w="1666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kern="0">
                <a:solidFill>
                  <a:srgbClr val="1A1A1A"/>
                </a:solidFill>
              </a:endParaRPr>
            </a:p>
          </p:txBody>
        </p:sp>
        <p:sp>
          <p:nvSpPr>
            <p:cNvPr id="36" name="Graphic 5" descr="Icon of a Document">
              <a:extLst>
                <a:ext uri="{FF2B5EF4-FFF2-40B4-BE49-F238E27FC236}">
                  <a16:creationId xmlns:a16="http://schemas.microsoft.com/office/drawing/2014/main" id="{A2902DBF-F11F-3499-99B2-72E832EB20C9}"/>
                </a:ext>
              </a:extLst>
            </p:cNvPr>
            <p:cNvSpPr/>
            <p:nvPr/>
          </p:nvSpPr>
          <p:spPr>
            <a:xfrm>
              <a:off x="9666128" y="2608991"/>
              <a:ext cx="296338" cy="370424"/>
            </a:xfrm>
            <a:custGeom>
              <a:avLst/>
              <a:gdLst>
                <a:gd name="connsiteX0" fmla="*/ 68373 w 230308"/>
                <a:gd name="connsiteY0" fmla="*/ 136745 h 287885"/>
                <a:gd name="connsiteX1" fmla="*/ 57577 w 230308"/>
                <a:gd name="connsiteY1" fmla="*/ 147541 h 287885"/>
                <a:gd name="connsiteX2" fmla="*/ 68373 w 230308"/>
                <a:gd name="connsiteY2" fmla="*/ 158337 h 287885"/>
                <a:gd name="connsiteX3" fmla="*/ 161935 w 230308"/>
                <a:gd name="connsiteY3" fmla="*/ 158337 h 287885"/>
                <a:gd name="connsiteX4" fmla="*/ 172731 w 230308"/>
                <a:gd name="connsiteY4" fmla="*/ 147541 h 287885"/>
                <a:gd name="connsiteX5" fmla="*/ 161935 w 230308"/>
                <a:gd name="connsiteY5" fmla="*/ 136745 h 287885"/>
                <a:gd name="connsiteX6" fmla="*/ 68373 w 230308"/>
                <a:gd name="connsiteY6" fmla="*/ 136745 h 287885"/>
                <a:gd name="connsiteX7" fmla="*/ 68373 w 230308"/>
                <a:gd name="connsiteY7" fmla="*/ 176330 h 287885"/>
                <a:gd name="connsiteX8" fmla="*/ 57577 w 230308"/>
                <a:gd name="connsiteY8" fmla="*/ 187125 h 287885"/>
                <a:gd name="connsiteX9" fmla="*/ 68373 w 230308"/>
                <a:gd name="connsiteY9" fmla="*/ 197921 h 287885"/>
                <a:gd name="connsiteX10" fmla="*/ 161935 w 230308"/>
                <a:gd name="connsiteY10" fmla="*/ 197921 h 287885"/>
                <a:gd name="connsiteX11" fmla="*/ 172731 w 230308"/>
                <a:gd name="connsiteY11" fmla="*/ 187125 h 287885"/>
                <a:gd name="connsiteX12" fmla="*/ 161935 w 230308"/>
                <a:gd name="connsiteY12" fmla="*/ 176330 h 287885"/>
                <a:gd name="connsiteX13" fmla="*/ 68373 w 230308"/>
                <a:gd name="connsiteY13" fmla="*/ 176330 h 287885"/>
                <a:gd name="connsiteX14" fmla="*/ 68373 w 230308"/>
                <a:gd name="connsiteY14" fmla="*/ 215914 h 287885"/>
                <a:gd name="connsiteX15" fmla="*/ 57577 w 230308"/>
                <a:gd name="connsiteY15" fmla="*/ 226709 h 287885"/>
                <a:gd name="connsiteX16" fmla="*/ 68373 w 230308"/>
                <a:gd name="connsiteY16" fmla="*/ 237505 h 287885"/>
                <a:gd name="connsiteX17" fmla="*/ 161935 w 230308"/>
                <a:gd name="connsiteY17" fmla="*/ 237505 h 287885"/>
                <a:gd name="connsiteX18" fmla="*/ 172731 w 230308"/>
                <a:gd name="connsiteY18" fmla="*/ 226709 h 287885"/>
                <a:gd name="connsiteX19" fmla="*/ 161935 w 230308"/>
                <a:gd name="connsiteY19" fmla="*/ 215914 h 287885"/>
                <a:gd name="connsiteX20" fmla="*/ 68373 w 230308"/>
                <a:gd name="connsiteY20" fmla="*/ 215914 h 287885"/>
                <a:gd name="connsiteX21" fmla="*/ 137969 w 230308"/>
                <a:gd name="connsiteY21" fmla="*/ 8435 h 287885"/>
                <a:gd name="connsiteX22" fmla="*/ 221873 w 230308"/>
                <a:gd name="connsiteY22" fmla="*/ 92325 h 287885"/>
                <a:gd name="connsiteX23" fmla="*/ 230308 w 230308"/>
                <a:gd name="connsiteY23" fmla="*/ 112678 h 287885"/>
                <a:gd name="connsiteX24" fmla="*/ 230308 w 230308"/>
                <a:gd name="connsiteY24" fmla="*/ 259097 h 287885"/>
                <a:gd name="connsiteX25" fmla="*/ 201520 w 230308"/>
                <a:gd name="connsiteY25" fmla="*/ 287885 h 287885"/>
                <a:gd name="connsiteX26" fmla="*/ 28789 w 230308"/>
                <a:gd name="connsiteY26" fmla="*/ 287885 h 287885"/>
                <a:gd name="connsiteX27" fmla="*/ 0 w 230308"/>
                <a:gd name="connsiteY27" fmla="*/ 259097 h 287885"/>
                <a:gd name="connsiteX28" fmla="*/ 0 w 230308"/>
                <a:gd name="connsiteY28" fmla="*/ 28789 h 287885"/>
                <a:gd name="connsiteX29" fmla="*/ 28789 w 230308"/>
                <a:gd name="connsiteY29" fmla="*/ 0 h 287885"/>
                <a:gd name="connsiteX30" fmla="*/ 117630 w 230308"/>
                <a:gd name="connsiteY30" fmla="*/ 0 h 287885"/>
                <a:gd name="connsiteX31" fmla="*/ 118810 w 230308"/>
                <a:gd name="connsiteY31" fmla="*/ 101 h 287885"/>
                <a:gd name="connsiteX32" fmla="*/ 119659 w 230308"/>
                <a:gd name="connsiteY32" fmla="*/ 202 h 287885"/>
                <a:gd name="connsiteX33" fmla="*/ 128641 w 230308"/>
                <a:gd name="connsiteY33" fmla="*/ 2188 h 287885"/>
                <a:gd name="connsiteX34" fmla="*/ 131031 w 230308"/>
                <a:gd name="connsiteY34" fmla="*/ 3440 h 287885"/>
                <a:gd name="connsiteX35" fmla="*/ 131751 w 230308"/>
                <a:gd name="connsiteY35" fmla="*/ 3858 h 287885"/>
                <a:gd name="connsiteX36" fmla="*/ 132427 w 230308"/>
                <a:gd name="connsiteY36" fmla="*/ 4203 h 287885"/>
                <a:gd name="connsiteX37" fmla="*/ 133593 w 230308"/>
                <a:gd name="connsiteY37" fmla="*/ 4836 h 287885"/>
                <a:gd name="connsiteX38" fmla="*/ 136745 w 230308"/>
                <a:gd name="connsiteY38" fmla="*/ 7427 h 287885"/>
                <a:gd name="connsiteX39" fmla="*/ 137264 w 230308"/>
                <a:gd name="connsiteY39" fmla="*/ 7859 h 287885"/>
                <a:gd name="connsiteX40" fmla="*/ 137969 w 230308"/>
                <a:gd name="connsiteY40" fmla="*/ 8435 h 287885"/>
                <a:gd name="connsiteX41" fmla="*/ 201520 w 230308"/>
                <a:gd name="connsiteY41" fmla="*/ 266294 h 287885"/>
                <a:gd name="connsiteX42" fmla="*/ 208717 w 230308"/>
                <a:gd name="connsiteY42" fmla="*/ 259097 h 287885"/>
                <a:gd name="connsiteX43" fmla="*/ 208717 w 230308"/>
                <a:gd name="connsiteY43" fmla="*/ 115154 h 287885"/>
                <a:gd name="connsiteX44" fmla="*/ 143943 w 230308"/>
                <a:gd name="connsiteY44" fmla="*/ 115154 h 287885"/>
                <a:gd name="connsiteX45" fmla="*/ 115154 w 230308"/>
                <a:gd name="connsiteY45" fmla="*/ 86366 h 287885"/>
                <a:gd name="connsiteX46" fmla="*/ 115154 w 230308"/>
                <a:gd name="connsiteY46" fmla="*/ 21591 h 287885"/>
                <a:gd name="connsiteX47" fmla="*/ 28789 w 230308"/>
                <a:gd name="connsiteY47" fmla="*/ 21591 h 287885"/>
                <a:gd name="connsiteX48" fmla="*/ 21591 w 230308"/>
                <a:gd name="connsiteY48" fmla="*/ 28789 h 287885"/>
                <a:gd name="connsiteX49" fmla="*/ 21591 w 230308"/>
                <a:gd name="connsiteY49" fmla="*/ 259097 h 287885"/>
                <a:gd name="connsiteX50" fmla="*/ 28789 w 230308"/>
                <a:gd name="connsiteY50" fmla="*/ 266294 h 287885"/>
                <a:gd name="connsiteX51" fmla="*/ 201520 w 230308"/>
                <a:gd name="connsiteY51" fmla="*/ 266294 h 287885"/>
                <a:gd name="connsiteX52" fmla="*/ 192566 w 230308"/>
                <a:gd name="connsiteY52" fmla="*/ 93563 h 287885"/>
                <a:gd name="connsiteX53" fmla="*/ 136745 w 230308"/>
                <a:gd name="connsiteY53" fmla="*/ 37727 h 287885"/>
                <a:gd name="connsiteX54" fmla="*/ 136745 w 230308"/>
                <a:gd name="connsiteY54" fmla="*/ 86366 h 287885"/>
                <a:gd name="connsiteX55" fmla="*/ 143943 w 230308"/>
                <a:gd name="connsiteY55" fmla="*/ 93563 h 287885"/>
                <a:gd name="connsiteX56" fmla="*/ 192566 w 230308"/>
                <a:gd name="connsiteY56" fmla="*/ 93563 h 28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30308" h="287885">
                  <a:moveTo>
                    <a:pt x="68373" y="136745"/>
                  </a:moveTo>
                  <a:cubicBezTo>
                    <a:pt x="62410" y="136745"/>
                    <a:pt x="57577" y="141579"/>
                    <a:pt x="57577" y="147541"/>
                  </a:cubicBezTo>
                  <a:cubicBezTo>
                    <a:pt x="57577" y="153503"/>
                    <a:pt x="62410" y="158337"/>
                    <a:pt x="68373" y="158337"/>
                  </a:cubicBezTo>
                  <a:lnTo>
                    <a:pt x="161935" y="158337"/>
                  </a:lnTo>
                  <a:cubicBezTo>
                    <a:pt x="167897" y="158337"/>
                    <a:pt x="172731" y="153503"/>
                    <a:pt x="172731" y="147541"/>
                  </a:cubicBezTo>
                  <a:cubicBezTo>
                    <a:pt x="172731" y="141579"/>
                    <a:pt x="167897" y="136745"/>
                    <a:pt x="161935" y="136745"/>
                  </a:cubicBezTo>
                  <a:lnTo>
                    <a:pt x="68373" y="136745"/>
                  </a:lnTo>
                  <a:close/>
                  <a:moveTo>
                    <a:pt x="68373" y="176330"/>
                  </a:moveTo>
                  <a:cubicBezTo>
                    <a:pt x="62410" y="176330"/>
                    <a:pt x="57577" y="181163"/>
                    <a:pt x="57577" y="187125"/>
                  </a:cubicBezTo>
                  <a:cubicBezTo>
                    <a:pt x="57577" y="193087"/>
                    <a:pt x="62410" y="197921"/>
                    <a:pt x="68373" y="197921"/>
                  </a:cubicBezTo>
                  <a:lnTo>
                    <a:pt x="161935" y="197921"/>
                  </a:lnTo>
                  <a:cubicBezTo>
                    <a:pt x="167897" y="197921"/>
                    <a:pt x="172731" y="193087"/>
                    <a:pt x="172731" y="187125"/>
                  </a:cubicBezTo>
                  <a:cubicBezTo>
                    <a:pt x="172731" y="181163"/>
                    <a:pt x="167897" y="176330"/>
                    <a:pt x="161935" y="176330"/>
                  </a:cubicBezTo>
                  <a:lnTo>
                    <a:pt x="68373" y="176330"/>
                  </a:lnTo>
                  <a:close/>
                  <a:moveTo>
                    <a:pt x="68373" y="215914"/>
                  </a:moveTo>
                  <a:cubicBezTo>
                    <a:pt x="62410" y="215914"/>
                    <a:pt x="57577" y="220747"/>
                    <a:pt x="57577" y="226709"/>
                  </a:cubicBezTo>
                  <a:cubicBezTo>
                    <a:pt x="57577" y="232672"/>
                    <a:pt x="62410" y="237505"/>
                    <a:pt x="68373" y="237505"/>
                  </a:cubicBezTo>
                  <a:lnTo>
                    <a:pt x="161935" y="237505"/>
                  </a:lnTo>
                  <a:cubicBezTo>
                    <a:pt x="167897" y="237505"/>
                    <a:pt x="172731" y="232672"/>
                    <a:pt x="172731" y="226709"/>
                  </a:cubicBezTo>
                  <a:cubicBezTo>
                    <a:pt x="172731" y="220747"/>
                    <a:pt x="167897" y="215914"/>
                    <a:pt x="161935" y="215914"/>
                  </a:cubicBezTo>
                  <a:lnTo>
                    <a:pt x="68373" y="215914"/>
                  </a:lnTo>
                  <a:close/>
                  <a:moveTo>
                    <a:pt x="137969" y="8435"/>
                  </a:moveTo>
                  <a:lnTo>
                    <a:pt x="221873" y="92325"/>
                  </a:lnTo>
                  <a:cubicBezTo>
                    <a:pt x="227272" y="97722"/>
                    <a:pt x="230307" y="105044"/>
                    <a:pt x="230308" y="112678"/>
                  </a:cubicBezTo>
                  <a:lnTo>
                    <a:pt x="230308" y="259097"/>
                  </a:lnTo>
                  <a:cubicBezTo>
                    <a:pt x="230308" y="274996"/>
                    <a:pt x="217419" y="287885"/>
                    <a:pt x="201520" y="287885"/>
                  </a:cubicBezTo>
                  <a:lnTo>
                    <a:pt x="28789" y="287885"/>
                  </a:lnTo>
                  <a:cubicBezTo>
                    <a:pt x="12889" y="287885"/>
                    <a:pt x="0" y="274996"/>
                    <a:pt x="0" y="259097"/>
                  </a:cubicBezTo>
                  <a:lnTo>
                    <a:pt x="0" y="28789"/>
                  </a:lnTo>
                  <a:cubicBezTo>
                    <a:pt x="0" y="12889"/>
                    <a:pt x="12889" y="0"/>
                    <a:pt x="28789" y="0"/>
                  </a:cubicBezTo>
                  <a:lnTo>
                    <a:pt x="117630" y="0"/>
                  </a:lnTo>
                  <a:cubicBezTo>
                    <a:pt x="118033" y="0"/>
                    <a:pt x="118422" y="58"/>
                    <a:pt x="118810" y="101"/>
                  </a:cubicBezTo>
                  <a:cubicBezTo>
                    <a:pt x="119098" y="144"/>
                    <a:pt x="119386" y="187"/>
                    <a:pt x="119659" y="202"/>
                  </a:cubicBezTo>
                  <a:cubicBezTo>
                    <a:pt x="122754" y="417"/>
                    <a:pt x="125806" y="1008"/>
                    <a:pt x="128641" y="2188"/>
                  </a:cubicBezTo>
                  <a:cubicBezTo>
                    <a:pt x="129462" y="2533"/>
                    <a:pt x="130254" y="2994"/>
                    <a:pt x="131031" y="3440"/>
                  </a:cubicBezTo>
                  <a:lnTo>
                    <a:pt x="131751" y="3858"/>
                  </a:lnTo>
                  <a:lnTo>
                    <a:pt x="132427" y="4203"/>
                  </a:lnTo>
                  <a:cubicBezTo>
                    <a:pt x="132830" y="4387"/>
                    <a:pt x="133220" y="4598"/>
                    <a:pt x="133593" y="4836"/>
                  </a:cubicBezTo>
                  <a:cubicBezTo>
                    <a:pt x="134716" y="5599"/>
                    <a:pt x="135723" y="6506"/>
                    <a:pt x="136745" y="7427"/>
                  </a:cubicBezTo>
                  <a:cubicBezTo>
                    <a:pt x="136912" y="7578"/>
                    <a:pt x="137085" y="7722"/>
                    <a:pt x="137264" y="7859"/>
                  </a:cubicBezTo>
                  <a:cubicBezTo>
                    <a:pt x="137511" y="8036"/>
                    <a:pt x="137746" y="8228"/>
                    <a:pt x="137969" y="8435"/>
                  </a:cubicBezTo>
                  <a:close/>
                  <a:moveTo>
                    <a:pt x="201520" y="266294"/>
                  </a:moveTo>
                  <a:cubicBezTo>
                    <a:pt x="205494" y="266294"/>
                    <a:pt x="208717" y="263071"/>
                    <a:pt x="208717" y="259097"/>
                  </a:cubicBezTo>
                  <a:lnTo>
                    <a:pt x="208717" y="115154"/>
                  </a:lnTo>
                  <a:lnTo>
                    <a:pt x="143943" y="115154"/>
                  </a:lnTo>
                  <a:cubicBezTo>
                    <a:pt x="128043" y="115154"/>
                    <a:pt x="115154" y="102265"/>
                    <a:pt x="115154" y="86366"/>
                  </a:cubicBezTo>
                  <a:lnTo>
                    <a:pt x="115154" y="21591"/>
                  </a:lnTo>
                  <a:lnTo>
                    <a:pt x="28789" y="21591"/>
                  </a:lnTo>
                  <a:cubicBezTo>
                    <a:pt x="24814" y="21591"/>
                    <a:pt x="21591" y="24814"/>
                    <a:pt x="21591" y="28789"/>
                  </a:cubicBezTo>
                  <a:lnTo>
                    <a:pt x="21591" y="259097"/>
                  </a:lnTo>
                  <a:cubicBezTo>
                    <a:pt x="21591" y="263071"/>
                    <a:pt x="24814" y="266294"/>
                    <a:pt x="28789" y="266294"/>
                  </a:cubicBezTo>
                  <a:lnTo>
                    <a:pt x="201520" y="266294"/>
                  </a:lnTo>
                  <a:close/>
                  <a:moveTo>
                    <a:pt x="192566" y="93563"/>
                  </a:moveTo>
                  <a:lnTo>
                    <a:pt x="136745" y="37727"/>
                  </a:lnTo>
                  <a:lnTo>
                    <a:pt x="136745" y="86366"/>
                  </a:lnTo>
                  <a:cubicBezTo>
                    <a:pt x="136745" y="90340"/>
                    <a:pt x="139968" y="93563"/>
                    <a:pt x="143943" y="93563"/>
                  </a:cubicBezTo>
                  <a:lnTo>
                    <a:pt x="192566" y="93563"/>
                  </a:lnTo>
                  <a:close/>
                </a:path>
              </a:pathLst>
            </a:custGeom>
            <a:solidFill>
              <a:schemeClr val="bg1"/>
            </a:solidFill>
            <a:ln w="1666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kern="0">
                <a:solidFill>
                  <a:srgbClr val="1A1A1A"/>
                </a:solidFill>
              </a:endParaRPr>
            </a:p>
          </p:txBody>
        </p:sp>
      </p:grpSp>
    </p:spTree>
    <p:extLst>
      <p:ext uri="{BB962C8B-B14F-4D97-AF65-F5344CB8AC3E}">
        <p14:creationId xmlns:p14="http://schemas.microsoft.com/office/powerpoint/2010/main" val="6277112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34E13C89-5990-8897-7092-6CC734EE0964}"/>
              </a:ext>
            </a:extLst>
          </p:cNvPr>
          <p:cNvGrpSpPr/>
          <p:nvPr/>
        </p:nvGrpSpPr>
        <p:grpSpPr>
          <a:xfrm>
            <a:off x="561144" y="1201222"/>
            <a:ext cx="5297281" cy="1602822"/>
            <a:chOff x="561144" y="1201222"/>
            <a:chExt cx="5297281" cy="1380461"/>
          </a:xfrm>
        </p:grpSpPr>
        <p:sp>
          <p:nvSpPr>
            <p:cNvPr id="3" name="Rounded Rectangle 2">
              <a:extLst>
                <a:ext uri="{FF2B5EF4-FFF2-40B4-BE49-F238E27FC236}">
                  <a16:creationId xmlns:a16="http://schemas.microsoft.com/office/drawing/2014/main" id="{9EB8F6A6-4BDF-9451-D681-EDFC680E171E}"/>
                </a:ext>
              </a:extLst>
            </p:cNvPr>
            <p:cNvSpPr/>
            <p:nvPr/>
          </p:nvSpPr>
          <p:spPr bwMode="auto">
            <a:xfrm>
              <a:off x="615382" y="1201222"/>
              <a:ext cx="5243043" cy="1380461"/>
            </a:xfrm>
            <a:prstGeom prst="roundRect">
              <a:avLst>
                <a:gd name="adj" fmla="val 4803"/>
              </a:avLst>
            </a:prstGeom>
            <a:solidFill>
              <a:schemeClr val="bg1"/>
            </a:solidFill>
            <a:ln>
              <a:solidFill>
                <a:schemeClr val="bg2"/>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600">
                <a:solidFill>
                  <a:srgbClr val="000000"/>
                </a:solidFill>
                <a:latin typeface="Segoe UI"/>
                <a:cs typeface="Segoe UI" pitchFamily="34" charset="0"/>
              </a:endParaRPr>
            </a:p>
          </p:txBody>
        </p:sp>
        <p:sp>
          <p:nvSpPr>
            <p:cNvPr id="5" name="Freeform 27">
              <a:extLst>
                <a:ext uri="{FF2B5EF4-FFF2-40B4-BE49-F238E27FC236}">
                  <a16:creationId xmlns:a16="http://schemas.microsoft.com/office/drawing/2014/main" id="{FF4E35F3-F876-21AA-E3FE-AB3B85FEE731}"/>
                </a:ext>
                <a:ext uri="{C183D7F6-B498-43B3-948B-1728B52AA6E4}">
                  <adec:decorative xmlns:adec="http://schemas.microsoft.com/office/drawing/2017/decorative" val="1"/>
                </a:ext>
              </a:extLst>
            </p:cNvPr>
            <p:cNvSpPr/>
            <p:nvPr/>
          </p:nvSpPr>
          <p:spPr bwMode="auto">
            <a:xfrm rot="5400000" flipV="1">
              <a:off x="-16660" y="1860784"/>
              <a:ext cx="1209846" cy="54238"/>
            </a:xfrm>
            <a:custGeom>
              <a:avLst/>
              <a:gdLst>
                <a:gd name="connsiteX0" fmla="*/ 3324520 w 3324520"/>
                <a:gd name="connsiteY0" fmla="*/ 54238 h 54238"/>
                <a:gd name="connsiteX1" fmla="*/ 0 w 3324520"/>
                <a:gd name="connsiteY1" fmla="*/ 54238 h 54238"/>
                <a:gd name="connsiteX2" fmla="*/ 15071 w 3324520"/>
                <a:gd name="connsiteY2" fmla="*/ 17853 h 54238"/>
                <a:gd name="connsiteX3" fmla="*/ 58173 w 3324520"/>
                <a:gd name="connsiteY3" fmla="*/ 0 h 54238"/>
                <a:gd name="connsiteX4" fmla="*/ 3266347 w 3324520"/>
                <a:gd name="connsiteY4" fmla="*/ 0 h 54238"/>
                <a:gd name="connsiteX5" fmla="*/ 3309449 w 3324520"/>
                <a:gd name="connsiteY5" fmla="*/ 17853 h 5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4520" h="54238">
                  <a:moveTo>
                    <a:pt x="3324520" y="54238"/>
                  </a:moveTo>
                  <a:lnTo>
                    <a:pt x="0" y="54238"/>
                  </a:lnTo>
                  <a:lnTo>
                    <a:pt x="15071" y="17853"/>
                  </a:lnTo>
                  <a:cubicBezTo>
                    <a:pt x="26102" y="6823"/>
                    <a:pt x="41341" y="0"/>
                    <a:pt x="58173" y="0"/>
                  </a:cubicBezTo>
                  <a:lnTo>
                    <a:pt x="3266347" y="0"/>
                  </a:lnTo>
                  <a:cubicBezTo>
                    <a:pt x="3283179" y="0"/>
                    <a:pt x="3298418" y="6823"/>
                    <a:pt x="3309449" y="17853"/>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gradFill>
                  <a:gsLst>
                    <a:gs pos="76437">
                      <a:srgbClr val="FFFFFF"/>
                    </a:gs>
                    <a:gs pos="55747">
                      <a:srgbClr val="FFFFFF"/>
                    </a:gs>
                  </a:gsLst>
                  <a:path path="circle">
                    <a:fillToRect l="100000" b="100000"/>
                  </a:path>
                </a:gradFill>
                <a:latin typeface="+mj-lt"/>
                <a:cs typeface="Segoe UI" pitchFamily="34" charset="0"/>
              </a:endParaRPr>
            </a:p>
          </p:txBody>
        </p:sp>
      </p:grpSp>
      <p:sp>
        <p:nvSpPr>
          <p:cNvPr id="2" name="Title 1">
            <a:extLst>
              <a:ext uri="{FF2B5EF4-FFF2-40B4-BE49-F238E27FC236}">
                <a16:creationId xmlns:a16="http://schemas.microsoft.com/office/drawing/2014/main" id="{EA220BBF-E876-7BA5-8354-F9A36223B441}"/>
              </a:ext>
            </a:extLst>
          </p:cNvPr>
          <p:cNvSpPr>
            <a:spLocks noGrp="1"/>
          </p:cNvSpPr>
          <p:nvPr>
            <p:ph type="title"/>
          </p:nvPr>
        </p:nvSpPr>
        <p:spPr/>
        <p:txBody>
          <a:bodyPr/>
          <a:lstStyle/>
          <a:p>
            <a:r>
              <a:rPr lang="en-US"/>
              <a:t>Using Copilot in Marketing</a:t>
            </a:r>
          </a:p>
        </p:txBody>
      </p:sp>
      <p:sp>
        <p:nvSpPr>
          <p:cNvPr id="4" name="Rounded Rectangle 3">
            <a:extLst>
              <a:ext uri="{FF2B5EF4-FFF2-40B4-BE49-F238E27FC236}">
                <a16:creationId xmlns:a16="http://schemas.microsoft.com/office/drawing/2014/main" id="{6B7C9915-0F04-1C97-5406-672471E0DF68}"/>
              </a:ext>
            </a:extLst>
          </p:cNvPr>
          <p:cNvSpPr/>
          <p:nvPr/>
        </p:nvSpPr>
        <p:spPr bwMode="auto">
          <a:xfrm>
            <a:off x="615382" y="2927418"/>
            <a:ext cx="5243043" cy="1880098"/>
          </a:xfrm>
          <a:prstGeom prst="roundRect">
            <a:avLst>
              <a:gd name="adj" fmla="val 4803"/>
            </a:avLst>
          </a:prstGeom>
          <a:solidFill>
            <a:schemeClr val="bg1"/>
          </a:solidFill>
          <a:ln>
            <a:solidFill>
              <a:schemeClr val="bg2"/>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600">
              <a:solidFill>
                <a:srgbClr val="000000"/>
              </a:solidFill>
              <a:latin typeface="Segoe UI"/>
              <a:cs typeface="Segoe UI" pitchFamily="34" charset="0"/>
            </a:endParaRPr>
          </a:p>
        </p:txBody>
      </p:sp>
      <p:sp>
        <p:nvSpPr>
          <p:cNvPr id="6" name="TextBox 5">
            <a:extLst>
              <a:ext uri="{FF2B5EF4-FFF2-40B4-BE49-F238E27FC236}">
                <a16:creationId xmlns:a16="http://schemas.microsoft.com/office/drawing/2014/main" id="{31F28A95-AAE9-D6EB-EB58-D2A9D0078A9A}"/>
              </a:ext>
            </a:extLst>
          </p:cNvPr>
          <p:cNvSpPr txBox="1"/>
          <p:nvPr/>
        </p:nvSpPr>
        <p:spPr>
          <a:xfrm>
            <a:off x="861403" y="1884176"/>
            <a:ext cx="1025776" cy="430887"/>
          </a:xfrm>
          <a:prstGeom prst="rect">
            <a:avLst/>
          </a:prstGeom>
          <a:noFill/>
        </p:spPr>
        <p:txBody>
          <a:bodyPr wrap="square" lIns="0" tIns="0" rIns="0" bIns="0" anchor="ctr">
            <a:spAutoFit/>
          </a:bodyPr>
          <a:lstStyle/>
          <a:p>
            <a:pPr marL="0" marR="0" lvl="0" indent="0" algn="l" defTabSz="932472" rtl="0" eaLnBrk="1" fontAlgn="base" latinLnBrk="0" hangingPunct="1">
              <a:spcBef>
                <a:spcPct val="0"/>
              </a:spcBef>
              <a:spcAft>
                <a:spcPts val="1200"/>
              </a:spcAft>
              <a:buClrTx/>
              <a:buSzTx/>
              <a:buFontTx/>
              <a:buNone/>
              <a:tabLst/>
              <a:defRPr/>
            </a:pPr>
            <a:r>
              <a:rPr kumimoji="0" lang="en-US" sz="1400" b="0" i="0" u="none" strike="noStrike" kern="1200" cap="none" spc="0" normalizeH="0" baseline="0" noProof="0">
                <a:ln>
                  <a:noFill/>
                </a:ln>
                <a:gradFill>
                  <a:gsLst>
                    <a:gs pos="35000">
                      <a:srgbClr val="0078D4"/>
                    </a:gs>
                    <a:gs pos="0">
                      <a:srgbClr val="C03BC4"/>
                    </a:gs>
                  </a:gsLst>
                  <a:path path="circle">
                    <a:fillToRect l="100000" t="100000"/>
                  </a:path>
                </a:gradFill>
                <a:effectLst/>
                <a:uLnTx/>
                <a:uFillTx/>
                <a:latin typeface="+mj-lt"/>
                <a:ea typeface="Segoe UI" pitchFamily="34" charset="0"/>
                <a:cs typeface="Segoe UI Semibold" panose="020B0702040204020203" pitchFamily="34" charset="0"/>
              </a:rPr>
              <a:t>Goals and challenges</a:t>
            </a:r>
          </a:p>
        </p:txBody>
      </p:sp>
      <p:sp>
        <p:nvSpPr>
          <p:cNvPr id="7" name="Text Placeholder 5">
            <a:extLst>
              <a:ext uri="{FF2B5EF4-FFF2-40B4-BE49-F238E27FC236}">
                <a16:creationId xmlns:a16="http://schemas.microsoft.com/office/drawing/2014/main" id="{F0DD1045-426C-E3E8-D1BD-92D07B11C896}"/>
              </a:ext>
            </a:extLst>
          </p:cNvPr>
          <p:cNvSpPr txBox="1">
            <a:spLocks/>
          </p:cNvSpPr>
          <p:nvPr/>
        </p:nvSpPr>
        <p:spPr>
          <a:xfrm>
            <a:off x="2112643" y="1511512"/>
            <a:ext cx="3510235" cy="969496"/>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582780">
              <a:spcBef>
                <a:spcPct val="0"/>
              </a:spcBef>
              <a:spcAft>
                <a:spcPts val="300"/>
              </a:spcAft>
              <a:buSzTx/>
              <a:buFont typeface="Wingdings" panose="05000000000000000000" pitchFamily="2" charset="2"/>
              <a:buNone/>
              <a:defRPr/>
            </a:pPr>
            <a:r>
              <a:rPr lang="en-US" sz="1050" b="0" i="0">
                <a:solidFill>
                  <a:schemeClr val="tx1"/>
                </a:solidFill>
                <a:effectLst/>
              </a:rPr>
              <a:t>It's getting harder than ever to create leads with marketing content. The platforms and modalities to deliver marketing messages and splintering the audience. Marketing teams must overcome the traditional communications gap between marketing and sales and marketing and product teams to develop a cohesive strategy for success.</a:t>
            </a:r>
          </a:p>
        </p:txBody>
      </p:sp>
      <p:sp>
        <p:nvSpPr>
          <p:cNvPr id="8" name="Freeform 27">
            <a:extLst>
              <a:ext uri="{FF2B5EF4-FFF2-40B4-BE49-F238E27FC236}">
                <a16:creationId xmlns:a16="http://schemas.microsoft.com/office/drawing/2014/main" id="{16101CDA-4C26-C92F-7AA3-9F07E989298F}"/>
              </a:ext>
              <a:ext uri="{C183D7F6-B498-43B3-948B-1728B52AA6E4}">
                <adec:decorative xmlns:adec="http://schemas.microsoft.com/office/drawing/2017/decorative" val="1"/>
              </a:ext>
            </a:extLst>
          </p:cNvPr>
          <p:cNvSpPr/>
          <p:nvPr/>
        </p:nvSpPr>
        <p:spPr bwMode="auto">
          <a:xfrm rot="5400000" flipV="1">
            <a:off x="-207014" y="3840348"/>
            <a:ext cx="1590553" cy="54238"/>
          </a:xfrm>
          <a:custGeom>
            <a:avLst/>
            <a:gdLst>
              <a:gd name="connsiteX0" fmla="*/ 3324520 w 3324520"/>
              <a:gd name="connsiteY0" fmla="*/ 54238 h 54238"/>
              <a:gd name="connsiteX1" fmla="*/ 0 w 3324520"/>
              <a:gd name="connsiteY1" fmla="*/ 54238 h 54238"/>
              <a:gd name="connsiteX2" fmla="*/ 15071 w 3324520"/>
              <a:gd name="connsiteY2" fmla="*/ 17853 h 54238"/>
              <a:gd name="connsiteX3" fmla="*/ 58173 w 3324520"/>
              <a:gd name="connsiteY3" fmla="*/ 0 h 54238"/>
              <a:gd name="connsiteX4" fmla="*/ 3266347 w 3324520"/>
              <a:gd name="connsiteY4" fmla="*/ 0 h 54238"/>
              <a:gd name="connsiteX5" fmla="*/ 3309449 w 3324520"/>
              <a:gd name="connsiteY5" fmla="*/ 17853 h 5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4520" h="54238">
                <a:moveTo>
                  <a:pt x="3324520" y="54238"/>
                </a:moveTo>
                <a:lnTo>
                  <a:pt x="0" y="54238"/>
                </a:lnTo>
                <a:lnTo>
                  <a:pt x="15071" y="17853"/>
                </a:lnTo>
                <a:cubicBezTo>
                  <a:pt x="26102" y="6823"/>
                  <a:pt x="41341" y="0"/>
                  <a:pt x="58173" y="0"/>
                </a:cubicBezTo>
                <a:lnTo>
                  <a:pt x="3266347" y="0"/>
                </a:lnTo>
                <a:cubicBezTo>
                  <a:pt x="3283179" y="0"/>
                  <a:pt x="3298418" y="6823"/>
                  <a:pt x="3309449" y="17853"/>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gradFill>
                <a:gsLst>
                  <a:gs pos="76437">
                    <a:srgbClr val="FFFFFF"/>
                  </a:gs>
                  <a:gs pos="55747">
                    <a:srgbClr val="FFFFFF"/>
                  </a:gs>
                </a:gsLst>
                <a:path path="circle">
                  <a:fillToRect l="100000" b="100000"/>
                </a:path>
              </a:gradFill>
              <a:latin typeface="+mj-lt"/>
              <a:cs typeface="Segoe UI" pitchFamily="34" charset="0"/>
            </a:endParaRPr>
          </a:p>
        </p:txBody>
      </p:sp>
      <p:sp>
        <p:nvSpPr>
          <p:cNvPr id="9" name="Text Placeholder 4">
            <a:extLst>
              <a:ext uri="{FF2B5EF4-FFF2-40B4-BE49-F238E27FC236}">
                <a16:creationId xmlns:a16="http://schemas.microsoft.com/office/drawing/2014/main" id="{033ADE9B-598C-ECC2-9E69-AB78959B3D48}"/>
              </a:ext>
            </a:extLst>
          </p:cNvPr>
          <p:cNvSpPr txBox="1">
            <a:spLocks/>
          </p:cNvSpPr>
          <p:nvPr/>
        </p:nvSpPr>
        <p:spPr>
          <a:xfrm>
            <a:off x="2112643" y="3139300"/>
            <a:ext cx="3510235" cy="1426929"/>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582780">
              <a:spcBef>
                <a:spcPct val="0"/>
              </a:spcBef>
              <a:spcAft>
                <a:spcPts val="300"/>
              </a:spcAft>
              <a:buSzTx/>
              <a:buNone/>
              <a:defRPr/>
            </a:pPr>
            <a:r>
              <a:rPr lang="en-US" sz="1050" b="0" i="0" dirty="0">
                <a:solidFill>
                  <a:schemeClr val="tx1"/>
                </a:solidFill>
                <a:effectLst/>
                <a:cs typeface="Segoe UI Semilight"/>
              </a:rPr>
              <a:t>Copilot can help to achieve alignment between teams and help to generate creative content that can deliver a marketing message effectively. </a:t>
            </a:r>
          </a:p>
          <a:p>
            <a:pPr marL="114300" indent="-114300" defTabSz="582780">
              <a:lnSpc>
                <a:spcPct val="110000"/>
              </a:lnSpc>
              <a:spcBef>
                <a:spcPct val="0"/>
              </a:spcBef>
              <a:spcAft>
                <a:spcPts val="300"/>
              </a:spcAft>
              <a:buSzTx/>
              <a:buFont typeface="Arial" panose="020B0604020202020204" pitchFamily="34" charset="0"/>
              <a:buChar char="•"/>
              <a:defRPr/>
            </a:pPr>
            <a:r>
              <a:rPr lang="en-US" sz="900" dirty="0">
                <a:latin typeface="Segoe UI "/>
                <a:cs typeface="Segoe UI Semilight"/>
                <a:hlinkClick r:id="rId2" action="ppaction://hlinksldjump"/>
              </a:rPr>
              <a:t>Collect and share product feedback</a:t>
            </a:r>
            <a:endParaRPr lang="en-US" sz="900" dirty="0">
              <a:latin typeface="Segoe UI "/>
              <a:cs typeface="Segoe UI Semilight"/>
            </a:endParaRPr>
          </a:p>
          <a:p>
            <a:pPr marL="114300" indent="-114300" defTabSz="582780">
              <a:lnSpc>
                <a:spcPct val="110000"/>
              </a:lnSpc>
              <a:spcBef>
                <a:spcPct val="0"/>
              </a:spcBef>
              <a:spcAft>
                <a:spcPts val="300"/>
              </a:spcAft>
              <a:buSzTx/>
              <a:buFont typeface="Arial" panose="020B0604020202020204" pitchFamily="34" charset="0"/>
              <a:buChar char="•"/>
              <a:defRPr/>
            </a:pPr>
            <a:r>
              <a:rPr lang="en-US" sz="900" dirty="0">
                <a:latin typeface="Segoe UI "/>
                <a:cs typeface="Segoe UI Semilight"/>
                <a:hlinkClick r:id="rId3" action="ppaction://hlinksldjump"/>
              </a:rPr>
              <a:t>Create a new offering</a:t>
            </a:r>
            <a:endParaRPr lang="en-US" sz="900" dirty="0">
              <a:latin typeface="Segoe UI "/>
              <a:cs typeface="Segoe UI Semilight"/>
            </a:endParaRPr>
          </a:p>
          <a:p>
            <a:pPr marL="114300" indent="-114300" defTabSz="582780">
              <a:lnSpc>
                <a:spcPct val="110000"/>
              </a:lnSpc>
              <a:spcBef>
                <a:spcPct val="0"/>
              </a:spcBef>
              <a:spcAft>
                <a:spcPts val="300"/>
              </a:spcAft>
              <a:buSzTx/>
              <a:buFont typeface="Arial" panose="020B0604020202020204" pitchFamily="34" charset="0"/>
              <a:buChar char="•"/>
              <a:defRPr/>
            </a:pPr>
            <a:r>
              <a:rPr lang="en-US" sz="900" dirty="0">
                <a:latin typeface="Segoe UI "/>
                <a:cs typeface="Segoe UI Semilight"/>
                <a:hlinkClick r:id="rId4" action="ppaction://hlinksldjump"/>
              </a:rPr>
              <a:t>Coordinate Market Research</a:t>
            </a:r>
            <a:endParaRPr lang="en-US" sz="900" dirty="0">
              <a:latin typeface="Segoe UI "/>
              <a:cs typeface="Segoe UI Semilight"/>
            </a:endParaRPr>
          </a:p>
          <a:p>
            <a:pPr marL="114300" indent="-114300" defTabSz="582780">
              <a:lnSpc>
                <a:spcPct val="110000"/>
              </a:lnSpc>
              <a:spcBef>
                <a:spcPct val="0"/>
              </a:spcBef>
              <a:spcAft>
                <a:spcPts val="300"/>
              </a:spcAft>
              <a:buSzTx/>
              <a:buFont typeface="Arial" panose="020B0604020202020204" pitchFamily="34" charset="0"/>
              <a:buChar char="•"/>
              <a:defRPr/>
            </a:pPr>
            <a:r>
              <a:rPr lang="en-US" sz="900" dirty="0">
                <a:latin typeface="Segoe UI "/>
                <a:cs typeface="Segoe UI Semilight"/>
                <a:hlinkClick r:id="rId5" action="ppaction://hlinksldjump"/>
              </a:rPr>
              <a:t>Product Launch </a:t>
            </a:r>
            <a:endParaRPr lang="en-US" sz="900" dirty="0">
              <a:latin typeface="Segoe UI "/>
              <a:cs typeface="Segoe UI Semilight"/>
            </a:endParaRPr>
          </a:p>
          <a:p>
            <a:pPr marL="114300" indent="-114300" defTabSz="582780">
              <a:lnSpc>
                <a:spcPct val="110000"/>
              </a:lnSpc>
              <a:spcBef>
                <a:spcPct val="0"/>
              </a:spcBef>
              <a:spcAft>
                <a:spcPts val="300"/>
              </a:spcAft>
              <a:buSzTx/>
              <a:buFont typeface="Arial" panose="020B0604020202020204" pitchFamily="34" charset="0"/>
              <a:buChar char="•"/>
              <a:defRPr/>
            </a:pPr>
            <a:r>
              <a:rPr lang="en-US" sz="900" dirty="0">
                <a:latin typeface="Segoe UI "/>
                <a:cs typeface="Segoe UI Semilight"/>
                <a:hlinkClick r:id="rId6" action="ppaction://hlinksldjump"/>
              </a:rPr>
              <a:t>Creating a BoM</a:t>
            </a:r>
            <a:endParaRPr lang="en-US" sz="900" dirty="0">
              <a:latin typeface="Segoe UI "/>
            </a:endParaRPr>
          </a:p>
        </p:txBody>
      </p:sp>
      <p:sp>
        <p:nvSpPr>
          <p:cNvPr id="10" name="TextBox 9">
            <a:extLst>
              <a:ext uri="{FF2B5EF4-FFF2-40B4-BE49-F238E27FC236}">
                <a16:creationId xmlns:a16="http://schemas.microsoft.com/office/drawing/2014/main" id="{4C6F088A-34D4-EC05-5943-60089C67199A}"/>
              </a:ext>
            </a:extLst>
          </p:cNvPr>
          <p:cNvSpPr txBox="1"/>
          <p:nvPr/>
        </p:nvSpPr>
        <p:spPr>
          <a:xfrm>
            <a:off x="861403" y="3662916"/>
            <a:ext cx="1025776" cy="430887"/>
          </a:xfrm>
          <a:prstGeom prst="rect">
            <a:avLst/>
          </a:prstGeom>
          <a:noFill/>
        </p:spPr>
        <p:txBody>
          <a:bodyPr wrap="square" lIns="0" tIns="0" rIns="0" bIns="0" anchor="ctr">
            <a:spAutoFit/>
          </a:bodyPr>
          <a:lstStyle>
            <a:defPPr>
              <a:defRPr lang="en-US"/>
            </a:defPPr>
            <a:lvl1pPr marR="0" lvl="0" indent="0" defTabSz="932472" fontAlgn="base">
              <a:spcBef>
                <a:spcPct val="0"/>
              </a:spcBef>
              <a:spcAft>
                <a:spcPts val="1200"/>
              </a:spcAft>
              <a:buClrTx/>
              <a:buSzTx/>
              <a:buFontTx/>
              <a:buNone/>
              <a:tabLst/>
              <a:defRPr kumimoji="0" sz="1400" b="0" i="0" u="none" strike="noStrike" cap="none" spc="0" normalizeH="0" baseline="0">
                <a:ln>
                  <a:noFill/>
                </a:ln>
                <a:gradFill>
                  <a:gsLst>
                    <a:gs pos="35000">
                      <a:srgbClr val="0078D4"/>
                    </a:gs>
                    <a:gs pos="0">
                      <a:srgbClr val="C03BC4"/>
                    </a:gs>
                  </a:gsLst>
                  <a:path path="circle">
                    <a:fillToRect l="100000" t="100000"/>
                  </a:path>
                </a:gradFill>
                <a:effectLst/>
                <a:uLnTx/>
                <a:uFillTx/>
                <a:latin typeface="+mj-lt"/>
                <a:ea typeface="Segoe UI" pitchFamily="34" charset="0"/>
                <a:cs typeface="Segoe UI Semibold" panose="020B0702040204020203" pitchFamily="34" charset="0"/>
              </a:defRPr>
            </a:lvl1pPr>
          </a:lstStyle>
          <a:p>
            <a:r>
              <a:rPr lang="en-US">
                <a:gradFill>
                  <a:gsLst>
                    <a:gs pos="0">
                      <a:srgbClr val="C03BC4"/>
                    </a:gs>
                    <a:gs pos="35000">
                      <a:srgbClr val="0078D4"/>
                    </a:gs>
                  </a:gsLst>
                  <a:path path="circle">
                    <a:fillToRect l="100000" t="100000"/>
                  </a:path>
                </a:gradFill>
                <a:cs typeface="Segoe UI Semibold"/>
              </a:rPr>
              <a:t>Copilot can assist with...</a:t>
            </a:r>
            <a:endParaRPr lang="en-US">
              <a:gradFill>
                <a:gsLst>
                  <a:gs pos="0">
                    <a:srgbClr val="C03BC4"/>
                  </a:gs>
                  <a:gs pos="35000">
                    <a:srgbClr val="0078D4"/>
                  </a:gs>
                </a:gsLst>
                <a:path path="circle">
                  <a:fillToRect l="100000" t="100000"/>
                </a:path>
              </a:gradFill>
            </a:endParaRPr>
          </a:p>
        </p:txBody>
      </p:sp>
      <p:sp>
        <p:nvSpPr>
          <p:cNvPr id="11" name="Graphic 120" descr="Icon of an arrow hitting the bullseye">
            <a:extLst>
              <a:ext uri="{FF2B5EF4-FFF2-40B4-BE49-F238E27FC236}">
                <a16:creationId xmlns:a16="http://schemas.microsoft.com/office/drawing/2014/main" id="{932AD68C-2DC7-C93E-FAC3-12451120F59F}"/>
              </a:ext>
            </a:extLst>
          </p:cNvPr>
          <p:cNvSpPr>
            <a:spLocks noChangeAspect="1"/>
          </p:cNvSpPr>
          <p:nvPr/>
        </p:nvSpPr>
        <p:spPr>
          <a:xfrm>
            <a:off x="861403" y="1486482"/>
            <a:ext cx="274320" cy="274320"/>
          </a:xfrm>
          <a:custGeom>
            <a:avLst/>
            <a:gdLst>
              <a:gd name="connsiteX0" fmla="*/ 95269 w 190538"/>
              <a:gd name="connsiteY0" fmla="*/ 0 h 190538"/>
              <a:gd name="connsiteX1" fmla="*/ 127911 w 190538"/>
              <a:gd name="connsiteY1" fmla="*/ 5734 h 190538"/>
              <a:gd name="connsiteX2" fmla="*/ 116529 w 190538"/>
              <a:gd name="connsiteY2" fmla="*/ 17107 h 190538"/>
              <a:gd name="connsiteX3" fmla="*/ 17136 w 190538"/>
              <a:gd name="connsiteY3" fmla="*/ 74002 h 190538"/>
              <a:gd name="connsiteX4" fmla="*/ 74031 w 190538"/>
              <a:gd name="connsiteY4" fmla="*/ 173395 h 190538"/>
              <a:gd name="connsiteX5" fmla="*/ 173425 w 190538"/>
              <a:gd name="connsiteY5" fmla="*/ 116500 h 190538"/>
              <a:gd name="connsiteX6" fmla="*/ 173431 w 190538"/>
              <a:gd name="connsiteY6" fmla="*/ 74028 h 190538"/>
              <a:gd name="connsiteX7" fmla="*/ 184804 w 190538"/>
              <a:gd name="connsiteY7" fmla="*/ 62655 h 190538"/>
              <a:gd name="connsiteX8" fmla="*/ 190538 w 190538"/>
              <a:gd name="connsiteY8" fmla="*/ 95269 h 190538"/>
              <a:gd name="connsiteX9" fmla="*/ 95269 w 190538"/>
              <a:gd name="connsiteY9" fmla="*/ 190538 h 190538"/>
              <a:gd name="connsiteX10" fmla="*/ 0 w 190538"/>
              <a:gd name="connsiteY10" fmla="*/ 95269 h 190538"/>
              <a:gd name="connsiteX11" fmla="*/ 95269 w 190538"/>
              <a:gd name="connsiteY11" fmla="*/ 0 h 190538"/>
              <a:gd name="connsiteX12" fmla="*/ 95269 w 190538"/>
              <a:gd name="connsiteY12" fmla="*/ 38119 h 190538"/>
              <a:gd name="connsiteX13" fmla="*/ 109576 w 190538"/>
              <a:gd name="connsiteY13" fmla="*/ 39929 h 190538"/>
              <a:gd name="connsiteX14" fmla="*/ 109576 w 190538"/>
              <a:gd name="connsiteY14" fmla="*/ 54854 h 190538"/>
              <a:gd name="connsiteX15" fmla="*/ 54872 w 190538"/>
              <a:gd name="connsiteY15" fmla="*/ 80967 h 190538"/>
              <a:gd name="connsiteX16" fmla="*/ 80983 w 190538"/>
              <a:gd name="connsiteY16" fmla="*/ 135671 h 190538"/>
              <a:gd name="connsiteX17" fmla="*/ 135688 w 190538"/>
              <a:gd name="connsiteY17" fmla="*/ 109558 h 190538"/>
              <a:gd name="connsiteX18" fmla="*/ 135693 w 190538"/>
              <a:gd name="connsiteY18" fmla="*/ 80982 h 190538"/>
              <a:gd name="connsiteX19" fmla="*/ 150619 w 190538"/>
              <a:gd name="connsiteY19" fmla="*/ 80982 h 190538"/>
              <a:gd name="connsiteX20" fmla="*/ 109571 w 190538"/>
              <a:gd name="connsiteY20" fmla="*/ 150605 h 190538"/>
              <a:gd name="connsiteX21" fmla="*/ 39948 w 190538"/>
              <a:gd name="connsiteY21" fmla="*/ 109557 h 190538"/>
              <a:gd name="connsiteX22" fmla="*/ 80996 w 190538"/>
              <a:gd name="connsiteY22" fmla="*/ 39934 h 190538"/>
              <a:gd name="connsiteX23" fmla="*/ 95288 w 190538"/>
              <a:gd name="connsiteY23" fmla="*/ 38119 h 190538"/>
              <a:gd name="connsiteX24" fmla="*/ 114319 w 190538"/>
              <a:gd name="connsiteY24" fmla="*/ 95269 h 190538"/>
              <a:gd name="connsiteX25" fmla="*/ 95263 w 190538"/>
              <a:gd name="connsiteY25" fmla="*/ 114313 h 190538"/>
              <a:gd name="connsiteX26" fmla="*/ 76219 w 190538"/>
              <a:gd name="connsiteY26" fmla="*/ 95257 h 190538"/>
              <a:gd name="connsiteX27" fmla="*/ 95275 w 190538"/>
              <a:gd name="connsiteY27" fmla="*/ 76213 h 190538"/>
              <a:gd name="connsiteX28" fmla="*/ 102727 w 190538"/>
              <a:gd name="connsiteY28" fmla="*/ 77734 h 190538"/>
              <a:gd name="connsiteX29" fmla="*/ 119110 w 190538"/>
              <a:gd name="connsiteY29" fmla="*/ 61351 h 190538"/>
              <a:gd name="connsiteX30" fmla="*/ 119101 w 190538"/>
              <a:gd name="connsiteY30" fmla="*/ 30975 h 190538"/>
              <a:gd name="connsiteX31" fmla="*/ 121196 w 190538"/>
              <a:gd name="connsiteY31" fmla="*/ 25927 h 190538"/>
              <a:gd name="connsiteX32" fmla="*/ 145009 w 190538"/>
              <a:gd name="connsiteY32" fmla="*/ 2115 h 190538"/>
              <a:gd name="connsiteX33" fmla="*/ 155112 w 190538"/>
              <a:gd name="connsiteY33" fmla="*/ 2121 h 190538"/>
              <a:gd name="connsiteX34" fmla="*/ 157201 w 190538"/>
              <a:gd name="connsiteY34" fmla="*/ 7163 h 190538"/>
              <a:gd name="connsiteX35" fmla="*/ 157201 w 190538"/>
              <a:gd name="connsiteY35" fmla="*/ 33357 h 190538"/>
              <a:gd name="connsiteX36" fmla="*/ 183394 w 190538"/>
              <a:gd name="connsiteY36" fmla="*/ 33357 h 190538"/>
              <a:gd name="connsiteX37" fmla="*/ 190531 w 190538"/>
              <a:gd name="connsiteY37" fmla="*/ 40507 h 190538"/>
              <a:gd name="connsiteX38" fmla="*/ 188443 w 190538"/>
              <a:gd name="connsiteY38" fmla="*/ 45549 h 190538"/>
              <a:gd name="connsiteX39" fmla="*/ 164630 w 190538"/>
              <a:gd name="connsiteY39" fmla="*/ 69361 h 190538"/>
              <a:gd name="connsiteX40" fmla="*/ 159582 w 190538"/>
              <a:gd name="connsiteY40" fmla="*/ 71457 h 190538"/>
              <a:gd name="connsiteX41" fmla="*/ 129197 w 190538"/>
              <a:gd name="connsiteY41" fmla="*/ 71457 h 190538"/>
              <a:gd name="connsiteX42" fmla="*/ 112814 w 190538"/>
              <a:gd name="connsiteY42" fmla="*/ 87840 h 190538"/>
              <a:gd name="connsiteX43" fmla="*/ 114319 w 190538"/>
              <a:gd name="connsiteY43" fmla="*/ 95269 h 190538"/>
              <a:gd name="connsiteX44" fmla="*/ 156620 w 190538"/>
              <a:gd name="connsiteY44" fmla="*/ 57169 h 190538"/>
              <a:gd name="connsiteX45" fmla="*/ 166145 w 190538"/>
              <a:gd name="connsiteY45" fmla="*/ 47644 h 190538"/>
              <a:gd name="connsiteX46" fmla="*/ 150047 w 190538"/>
              <a:gd name="connsiteY46" fmla="*/ 47644 h 190538"/>
              <a:gd name="connsiteX47" fmla="*/ 142904 w 190538"/>
              <a:gd name="connsiteY47" fmla="*/ 40500 h 190538"/>
              <a:gd name="connsiteX48" fmla="*/ 142904 w 190538"/>
              <a:gd name="connsiteY48" fmla="*/ 24403 h 190538"/>
              <a:gd name="connsiteX49" fmla="*/ 133388 w 190538"/>
              <a:gd name="connsiteY49" fmla="*/ 33928 h 190538"/>
              <a:gd name="connsiteX50" fmla="*/ 133388 w 190538"/>
              <a:gd name="connsiteY50" fmla="*/ 56607 h 190538"/>
              <a:gd name="connsiteX51" fmla="*/ 133960 w 190538"/>
              <a:gd name="connsiteY51" fmla="*/ 57169 h 190538"/>
              <a:gd name="connsiteX52" fmla="*/ 156629 w 190538"/>
              <a:gd name="connsiteY52" fmla="*/ 57169 h 19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90538" h="190538">
                <a:moveTo>
                  <a:pt x="95269" y="0"/>
                </a:moveTo>
                <a:cubicBezTo>
                  <a:pt x="106737" y="0"/>
                  <a:pt x="117729" y="2029"/>
                  <a:pt x="127911" y="5734"/>
                </a:cubicBezTo>
                <a:lnTo>
                  <a:pt x="116529" y="17107"/>
                </a:lnTo>
                <a:cubicBezTo>
                  <a:pt x="73371" y="5372"/>
                  <a:pt x="28871" y="30844"/>
                  <a:pt x="17136" y="74002"/>
                </a:cubicBezTo>
                <a:cubicBezTo>
                  <a:pt x="5400" y="117160"/>
                  <a:pt x="30873" y="161659"/>
                  <a:pt x="74031" y="173395"/>
                </a:cubicBezTo>
                <a:cubicBezTo>
                  <a:pt x="117189" y="185131"/>
                  <a:pt x="161689" y="159658"/>
                  <a:pt x="173425" y="116500"/>
                </a:cubicBezTo>
                <a:cubicBezTo>
                  <a:pt x="177205" y="102596"/>
                  <a:pt x="177208" y="87934"/>
                  <a:pt x="173431" y="74028"/>
                </a:cubicBezTo>
                <a:lnTo>
                  <a:pt x="184804" y="62655"/>
                </a:lnTo>
                <a:cubicBezTo>
                  <a:pt x="188608" y="73108"/>
                  <a:pt x="190549" y="84146"/>
                  <a:pt x="190538" y="95269"/>
                </a:cubicBezTo>
                <a:cubicBezTo>
                  <a:pt x="190538" y="147885"/>
                  <a:pt x="147885" y="190538"/>
                  <a:pt x="95269" y="190538"/>
                </a:cubicBezTo>
                <a:cubicBezTo>
                  <a:pt x="42653" y="190538"/>
                  <a:pt x="0" y="147885"/>
                  <a:pt x="0" y="95269"/>
                </a:cubicBezTo>
                <a:cubicBezTo>
                  <a:pt x="0" y="42653"/>
                  <a:pt x="42653" y="0"/>
                  <a:pt x="95269" y="0"/>
                </a:cubicBezTo>
                <a:close/>
                <a:moveTo>
                  <a:pt x="95269" y="38119"/>
                </a:moveTo>
                <a:cubicBezTo>
                  <a:pt x="100095" y="38117"/>
                  <a:pt x="104902" y="38725"/>
                  <a:pt x="109576" y="39929"/>
                </a:cubicBezTo>
                <a:lnTo>
                  <a:pt x="109576" y="54854"/>
                </a:lnTo>
                <a:cubicBezTo>
                  <a:pt x="87259" y="46959"/>
                  <a:pt x="62767" y="58650"/>
                  <a:pt x="54872" y="80967"/>
                </a:cubicBezTo>
                <a:cubicBezTo>
                  <a:pt x="46976" y="103283"/>
                  <a:pt x="58667" y="127775"/>
                  <a:pt x="80983" y="135671"/>
                </a:cubicBezTo>
                <a:cubicBezTo>
                  <a:pt x="103301" y="143567"/>
                  <a:pt x="127792" y="131876"/>
                  <a:pt x="135688" y="109558"/>
                </a:cubicBezTo>
                <a:cubicBezTo>
                  <a:pt x="138958" y="100313"/>
                  <a:pt x="138960" y="90227"/>
                  <a:pt x="135693" y="80982"/>
                </a:cubicBezTo>
                <a:lnTo>
                  <a:pt x="150619" y="80982"/>
                </a:lnTo>
                <a:cubicBezTo>
                  <a:pt x="158509" y="111543"/>
                  <a:pt x="140132" y="142713"/>
                  <a:pt x="109571" y="150605"/>
                </a:cubicBezTo>
                <a:cubicBezTo>
                  <a:pt x="79010" y="158495"/>
                  <a:pt x="47839" y="140118"/>
                  <a:pt x="39948" y="109557"/>
                </a:cubicBezTo>
                <a:cubicBezTo>
                  <a:pt x="32058" y="78996"/>
                  <a:pt x="50435" y="47825"/>
                  <a:pt x="80996" y="39934"/>
                </a:cubicBezTo>
                <a:cubicBezTo>
                  <a:pt x="85664" y="38728"/>
                  <a:pt x="90467" y="38119"/>
                  <a:pt x="95288" y="38119"/>
                </a:cubicBezTo>
                <a:close/>
                <a:moveTo>
                  <a:pt x="114319" y="95269"/>
                </a:moveTo>
                <a:cubicBezTo>
                  <a:pt x="114315" y="105790"/>
                  <a:pt x="105784" y="114316"/>
                  <a:pt x="95263" y="114313"/>
                </a:cubicBezTo>
                <a:cubicBezTo>
                  <a:pt x="84742" y="114310"/>
                  <a:pt x="76216" y="105778"/>
                  <a:pt x="76219" y="95257"/>
                </a:cubicBezTo>
                <a:cubicBezTo>
                  <a:pt x="76222" y="84735"/>
                  <a:pt x="84754" y="76210"/>
                  <a:pt x="95275" y="76213"/>
                </a:cubicBezTo>
                <a:cubicBezTo>
                  <a:pt x="97836" y="76214"/>
                  <a:pt x="100371" y="76731"/>
                  <a:pt x="102727" y="77734"/>
                </a:cubicBezTo>
                <a:lnTo>
                  <a:pt x="119110" y="61351"/>
                </a:lnTo>
                <a:lnTo>
                  <a:pt x="119101" y="30975"/>
                </a:lnTo>
                <a:cubicBezTo>
                  <a:pt x="119103" y="29081"/>
                  <a:pt x="119856" y="27266"/>
                  <a:pt x="121196" y="25927"/>
                </a:cubicBezTo>
                <a:lnTo>
                  <a:pt x="145009" y="2115"/>
                </a:lnTo>
                <a:cubicBezTo>
                  <a:pt x="147800" y="-674"/>
                  <a:pt x="152323" y="-671"/>
                  <a:pt x="155112" y="2121"/>
                </a:cubicBezTo>
                <a:cubicBezTo>
                  <a:pt x="156447" y="3459"/>
                  <a:pt x="157199" y="5272"/>
                  <a:pt x="157201" y="7163"/>
                </a:cubicBezTo>
                <a:lnTo>
                  <a:pt x="157201" y="33357"/>
                </a:lnTo>
                <a:lnTo>
                  <a:pt x="183394" y="33357"/>
                </a:lnTo>
                <a:cubicBezTo>
                  <a:pt x="187340" y="33360"/>
                  <a:pt x="190535" y="36561"/>
                  <a:pt x="190531" y="40507"/>
                </a:cubicBezTo>
                <a:cubicBezTo>
                  <a:pt x="190530" y="42397"/>
                  <a:pt x="189779" y="44211"/>
                  <a:pt x="188443" y="45549"/>
                </a:cubicBezTo>
                <a:lnTo>
                  <a:pt x="164630" y="69361"/>
                </a:lnTo>
                <a:cubicBezTo>
                  <a:pt x="163292" y="70701"/>
                  <a:pt x="161475" y="71455"/>
                  <a:pt x="159582" y="71457"/>
                </a:cubicBezTo>
                <a:lnTo>
                  <a:pt x="129197" y="71457"/>
                </a:lnTo>
                <a:lnTo>
                  <a:pt x="112814" y="87840"/>
                </a:lnTo>
                <a:cubicBezTo>
                  <a:pt x="113786" y="90126"/>
                  <a:pt x="114319" y="92631"/>
                  <a:pt x="114319" y="95269"/>
                </a:cubicBezTo>
                <a:close/>
                <a:moveTo>
                  <a:pt x="156620" y="57169"/>
                </a:moveTo>
                <a:lnTo>
                  <a:pt x="166145" y="47644"/>
                </a:lnTo>
                <a:lnTo>
                  <a:pt x="150047" y="47644"/>
                </a:lnTo>
                <a:cubicBezTo>
                  <a:pt x="146102" y="47644"/>
                  <a:pt x="142904" y="44446"/>
                  <a:pt x="142904" y="40500"/>
                </a:cubicBezTo>
                <a:lnTo>
                  <a:pt x="142904" y="24403"/>
                </a:lnTo>
                <a:lnTo>
                  <a:pt x="133388" y="33928"/>
                </a:lnTo>
                <a:lnTo>
                  <a:pt x="133388" y="56607"/>
                </a:lnTo>
                <a:cubicBezTo>
                  <a:pt x="133590" y="56783"/>
                  <a:pt x="133781" y="56970"/>
                  <a:pt x="133960" y="57169"/>
                </a:cubicBezTo>
                <a:lnTo>
                  <a:pt x="156629" y="57169"/>
                </a:ln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gradFill>
                <a:gsLst>
                  <a:gs pos="76437">
                    <a:srgbClr val="FFFFFF"/>
                  </a:gs>
                  <a:gs pos="55747">
                    <a:srgbClr val="FFFFFF"/>
                  </a:gs>
                </a:gsLst>
                <a:path path="circle">
                  <a:fillToRect l="100000" b="100000"/>
                </a:path>
              </a:gradFill>
              <a:latin typeface="+mj-lt"/>
              <a:cs typeface="Segoe UI" pitchFamily="34" charset="0"/>
            </a:endParaRPr>
          </a:p>
        </p:txBody>
      </p:sp>
      <p:sp>
        <p:nvSpPr>
          <p:cNvPr id="12" name="Graphic 60">
            <a:extLst>
              <a:ext uri="{FF2B5EF4-FFF2-40B4-BE49-F238E27FC236}">
                <a16:creationId xmlns:a16="http://schemas.microsoft.com/office/drawing/2014/main" id="{6F3CCCF3-78DD-AB06-A28F-9E5B42C63C51}"/>
              </a:ext>
              <a:ext uri="{C183D7F6-B498-43B3-948B-1728B52AA6E4}">
                <adec:decorative xmlns:adec="http://schemas.microsoft.com/office/drawing/2017/decorative" val="1"/>
              </a:ext>
            </a:extLst>
          </p:cNvPr>
          <p:cNvSpPr>
            <a:spLocks/>
          </p:cNvSpPr>
          <p:nvPr/>
        </p:nvSpPr>
        <p:spPr>
          <a:xfrm>
            <a:off x="861403" y="3234742"/>
            <a:ext cx="304800" cy="304800"/>
          </a:xfrm>
          <a:custGeom>
            <a:avLst/>
            <a:gdLst>
              <a:gd name="connsiteX0" fmla="*/ 152400 w 304800"/>
              <a:gd name="connsiteY0" fmla="*/ 0 h 304800"/>
              <a:gd name="connsiteX1" fmla="*/ 304800 w 304800"/>
              <a:gd name="connsiteY1" fmla="*/ 152400 h 304800"/>
              <a:gd name="connsiteX2" fmla="*/ 152400 w 304800"/>
              <a:gd name="connsiteY2" fmla="*/ 304800 h 304800"/>
              <a:gd name="connsiteX3" fmla="*/ 0 w 304800"/>
              <a:gd name="connsiteY3" fmla="*/ 152400 h 304800"/>
              <a:gd name="connsiteX4" fmla="*/ 152400 w 304800"/>
              <a:gd name="connsiteY4" fmla="*/ 0 h 304800"/>
              <a:gd name="connsiteX5" fmla="*/ 152400 w 304800"/>
              <a:gd name="connsiteY5" fmla="*/ 25405 h 304800"/>
              <a:gd name="connsiteX6" fmla="*/ 25405 w 304800"/>
              <a:gd name="connsiteY6" fmla="*/ 152400 h 304800"/>
              <a:gd name="connsiteX7" fmla="*/ 152400 w 304800"/>
              <a:gd name="connsiteY7" fmla="*/ 279395 h 304800"/>
              <a:gd name="connsiteX8" fmla="*/ 279395 w 304800"/>
              <a:gd name="connsiteY8" fmla="*/ 152400 h 304800"/>
              <a:gd name="connsiteX9" fmla="*/ 152400 w 304800"/>
              <a:gd name="connsiteY9" fmla="*/ 25405 h 304800"/>
              <a:gd name="connsiteX10" fmla="*/ 152400 w 304800"/>
              <a:gd name="connsiteY10" fmla="*/ 205740 h 304800"/>
              <a:gd name="connsiteX11" fmla="*/ 167640 w 304800"/>
              <a:gd name="connsiteY11" fmla="*/ 220980 h 304800"/>
              <a:gd name="connsiteX12" fmla="*/ 152400 w 304800"/>
              <a:gd name="connsiteY12" fmla="*/ 236220 h 304800"/>
              <a:gd name="connsiteX13" fmla="*/ 137160 w 304800"/>
              <a:gd name="connsiteY13" fmla="*/ 220980 h 304800"/>
              <a:gd name="connsiteX14" fmla="*/ 152400 w 304800"/>
              <a:gd name="connsiteY14" fmla="*/ 205740 h 304800"/>
              <a:gd name="connsiteX15" fmla="*/ 152400 w 304800"/>
              <a:gd name="connsiteY15" fmla="*/ 72390 h 304800"/>
              <a:gd name="connsiteX16" fmla="*/ 194310 w 304800"/>
              <a:gd name="connsiteY16" fmla="*/ 114300 h 304800"/>
              <a:gd name="connsiteX17" fmla="*/ 178293 w 304800"/>
              <a:gd name="connsiteY17" fmla="*/ 150251 h 304800"/>
              <a:gd name="connsiteX18" fmla="*/ 175717 w 304800"/>
              <a:gd name="connsiteY18" fmla="*/ 152857 h 304800"/>
              <a:gd name="connsiteX19" fmla="*/ 163830 w 304800"/>
              <a:gd name="connsiteY19" fmla="*/ 175260 h 304800"/>
              <a:gd name="connsiteX20" fmla="*/ 152400 w 304800"/>
              <a:gd name="connsiteY20" fmla="*/ 186690 h 304800"/>
              <a:gd name="connsiteX21" fmla="*/ 140970 w 304800"/>
              <a:gd name="connsiteY21" fmla="*/ 175260 h 304800"/>
              <a:gd name="connsiteX22" fmla="*/ 156987 w 304800"/>
              <a:gd name="connsiteY22" fmla="*/ 139309 h 304800"/>
              <a:gd name="connsiteX23" fmla="*/ 159563 w 304800"/>
              <a:gd name="connsiteY23" fmla="*/ 136703 h 304800"/>
              <a:gd name="connsiteX24" fmla="*/ 171450 w 304800"/>
              <a:gd name="connsiteY24" fmla="*/ 114300 h 304800"/>
              <a:gd name="connsiteX25" fmla="*/ 152339 w 304800"/>
              <a:gd name="connsiteY25" fmla="*/ 95312 h 304800"/>
              <a:gd name="connsiteX26" fmla="*/ 133457 w 304800"/>
              <a:gd name="connsiteY26" fmla="*/ 112349 h 304800"/>
              <a:gd name="connsiteX27" fmla="*/ 133350 w 304800"/>
              <a:gd name="connsiteY27" fmla="*/ 114300 h 304800"/>
              <a:gd name="connsiteX28" fmla="*/ 121920 w 304800"/>
              <a:gd name="connsiteY28" fmla="*/ 125730 h 304800"/>
              <a:gd name="connsiteX29" fmla="*/ 110490 w 304800"/>
              <a:gd name="connsiteY29" fmla="*/ 114300 h 304800"/>
              <a:gd name="connsiteX30" fmla="*/ 152400 w 304800"/>
              <a:gd name="connsiteY30" fmla="*/ 7239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4800" h="304800">
                <a:moveTo>
                  <a:pt x="152400" y="0"/>
                </a:moveTo>
                <a:cubicBezTo>
                  <a:pt x="236571" y="0"/>
                  <a:pt x="304800" y="68245"/>
                  <a:pt x="304800" y="152400"/>
                </a:cubicBezTo>
                <a:cubicBezTo>
                  <a:pt x="304800" y="236555"/>
                  <a:pt x="236571" y="304800"/>
                  <a:pt x="152400" y="304800"/>
                </a:cubicBezTo>
                <a:cubicBezTo>
                  <a:pt x="68229" y="304800"/>
                  <a:pt x="0" y="236555"/>
                  <a:pt x="0" y="152400"/>
                </a:cubicBezTo>
                <a:cubicBezTo>
                  <a:pt x="0" y="68245"/>
                  <a:pt x="68229" y="0"/>
                  <a:pt x="152400" y="0"/>
                </a:cubicBezTo>
                <a:close/>
                <a:moveTo>
                  <a:pt x="152400" y="25405"/>
                </a:moveTo>
                <a:cubicBezTo>
                  <a:pt x="82372" y="25405"/>
                  <a:pt x="25405" y="82372"/>
                  <a:pt x="25405" y="152400"/>
                </a:cubicBezTo>
                <a:cubicBezTo>
                  <a:pt x="25405" y="222428"/>
                  <a:pt x="82372" y="279395"/>
                  <a:pt x="152400" y="279395"/>
                </a:cubicBezTo>
                <a:cubicBezTo>
                  <a:pt x="222428" y="279395"/>
                  <a:pt x="279395" y="222428"/>
                  <a:pt x="279395" y="152400"/>
                </a:cubicBezTo>
                <a:cubicBezTo>
                  <a:pt x="279395" y="82372"/>
                  <a:pt x="222428" y="25405"/>
                  <a:pt x="152400" y="25405"/>
                </a:cubicBezTo>
                <a:close/>
                <a:moveTo>
                  <a:pt x="152400" y="205740"/>
                </a:moveTo>
                <a:cubicBezTo>
                  <a:pt x="160817" y="205740"/>
                  <a:pt x="167640" y="212563"/>
                  <a:pt x="167640" y="220980"/>
                </a:cubicBezTo>
                <a:cubicBezTo>
                  <a:pt x="167640" y="229397"/>
                  <a:pt x="160817" y="236220"/>
                  <a:pt x="152400" y="236220"/>
                </a:cubicBezTo>
                <a:cubicBezTo>
                  <a:pt x="143983" y="236220"/>
                  <a:pt x="137160" y="229397"/>
                  <a:pt x="137160" y="220980"/>
                </a:cubicBezTo>
                <a:cubicBezTo>
                  <a:pt x="137160" y="212563"/>
                  <a:pt x="143983" y="205740"/>
                  <a:pt x="152400" y="205740"/>
                </a:cubicBezTo>
                <a:close/>
                <a:moveTo>
                  <a:pt x="152400" y="72390"/>
                </a:moveTo>
                <a:cubicBezTo>
                  <a:pt x="175547" y="72390"/>
                  <a:pt x="194310" y="91154"/>
                  <a:pt x="194310" y="114300"/>
                </a:cubicBezTo>
                <a:cubicBezTo>
                  <a:pt x="194310" y="129692"/>
                  <a:pt x="189784" y="138288"/>
                  <a:pt x="178293" y="150251"/>
                </a:cubicBezTo>
                <a:lnTo>
                  <a:pt x="175717" y="152857"/>
                </a:lnTo>
                <a:cubicBezTo>
                  <a:pt x="166238" y="162336"/>
                  <a:pt x="163830" y="166360"/>
                  <a:pt x="163830" y="175260"/>
                </a:cubicBezTo>
                <a:cubicBezTo>
                  <a:pt x="163830" y="181572"/>
                  <a:pt x="158712" y="186690"/>
                  <a:pt x="152400" y="186690"/>
                </a:cubicBezTo>
                <a:cubicBezTo>
                  <a:pt x="146088" y="186690"/>
                  <a:pt x="140970" y="181572"/>
                  <a:pt x="140970" y="175260"/>
                </a:cubicBezTo>
                <a:cubicBezTo>
                  <a:pt x="140970" y="159868"/>
                  <a:pt x="145496" y="151272"/>
                  <a:pt x="156987" y="139309"/>
                </a:cubicBezTo>
                <a:lnTo>
                  <a:pt x="159563" y="136703"/>
                </a:lnTo>
                <a:cubicBezTo>
                  <a:pt x="169042" y="127224"/>
                  <a:pt x="171450" y="123200"/>
                  <a:pt x="171450" y="114300"/>
                </a:cubicBezTo>
                <a:cubicBezTo>
                  <a:pt x="171416" y="103779"/>
                  <a:pt x="162859" y="95278"/>
                  <a:pt x="152339" y="95312"/>
                </a:cubicBezTo>
                <a:cubicBezTo>
                  <a:pt x="142621" y="95343"/>
                  <a:pt x="134484" y="102685"/>
                  <a:pt x="133457" y="112349"/>
                </a:cubicBezTo>
                <a:lnTo>
                  <a:pt x="133350" y="114300"/>
                </a:lnTo>
                <a:cubicBezTo>
                  <a:pt x="133350" y="120613"/>
                  <a:pt x="128232" y="125730"/>
                  <a:pt x="121920" y="125730"/>
                </a:cubicBezTo>
                <a:cubicBezTo>
                  <a:pt x="115607" y="125730"/>
                  <a:pt x="110490" y="120613"/>
                  <a:pt x="110490" y="114300"/>
                </a:cubicBezTo>
                <a:cubicBezTo>
                  <a:pt x="110490" y="91154"/>
                  <a:pt x="129253" y="72390"/>
                  <a:pt x="152400" y="72390"/>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GB" sz="1600" b="1">
              <a:ln w="3175">
                <a:noFill/>
              </a:ln>
              <a:gradFill>
                <a:gsLst>
                  <a:gs pos="76437">
                    <a:srgbClr val="FFFFFF"/>
                  </a:gs>
                  <a:gs pos="55747">
                    <a:srgbClr val="FFFFFF"/>
                  </a:gs>
                </a:gsLst>
                <a:path path="circle">
                  <a:fillToRect l="100000" b="100000"/>
                </a:path>
              </a:gradFill>
              <a:latin typeface="+mj-lt"/>
              <a:cs typeface="Segoe UI" pitchFamily="34" charset="0"/>
            </a:endParaRPr>
          </a:p>
        </p:txBody>
      </p:sp>
      <p:grpSp>
        <p:nvGrpSpPr>
          <p:cNvPr id="61" name="Group 60">
            <a:extLst>
              <a:ext uri="{FF2B5EF4-FFF2-40B4-BE49-F238E27FC236}">
                <a16:creationId xmlns:a16="http://schemas.microsoft.com/office/drawing/2014/main" id="{16DA245C-AF14-51E7-04EE-9A3E9FB0446C}"/>
              </a:ext>
            </a:extLst>
          </p:cNvPr>
          <p:cNvGrpSpPr/>
          <p:nvPr/>
        </p:nvGrpSpPr>
        <p:grpSpPr>
          <a:xfrm>
            <a:off x="561144" y="4930624"/>
            <a:ext cx="5297281" cy="1455568"/>
            <a:chOff x="561144" y="4660076"/>
            <a:chExt cx="5297281" cy="1726116"/>
          </a:xfrm>
        </p:grpSpPr>
        <p:sp>
          <p:nvSpPr>
            <p:cNvPr id="13" name="Rounded Rectangle 12">
              <a:extLst>
                <a:ext uri="{FF2B5EF4-FFF2-40B4-BE49-F238E27FC236}">
                  <a16:creationId xmlns:a16="http://schemas.microsoft.com/office/drawing/2014/main" id="{2E34F9B9-B5FF-6ECB-01CE-D45766003B23}"/>
                </a:ext>
              </a:extLst>
            </p:cNvPr>
            <p:cNvSpPr/>
            <p:nvPr/>
          </p:nvSpPr>
          <p:spPr bwMode="auto">
            <a:xfrm>
              <a:off x="615382" y="4660076"/>
              <a:ext cx="5243043" cy="1726116"/>
            </a:xfrm>
            <a:prstGeom prst="roundRect">
              <a:avLst>
                <a:gd name="adj" fmla="val 4803"/>
              </a:avLst>
            </a:prstGeom>
            <a:solidFill>
              <a:schemeClr val="bg1"/>
            </a:solidFill>
            <a:ln>
              <a:solidFill>
                <a:schemeClr val="bg2"/>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600">
                <a:solidFill>
                  <a:srgbClr val="000000"/>
                </a:solidFill>
                <a:latin typeface="Segoe UI"/>
                <a:cs typeface="Segoe UI" pitchFamily="34" charset="0"/>
              </a:endParaRPr>
            </a:p>
          </p:txBody>
        </p:sp>
        <p:sp>
          <p:nvSpPr>
            <p:cNvPr id="14" name="Freeform 27">
              <a:extLst>
                <a:ext uri="{FF2B5EF4-FFF2-40B4-BE49-F238E27FC236}">
                  <a16:creationId xmlns:a16="http://schemas.microsoft.com/office/drawing/2014/main" id="{2A077E3D-35A2-14FC-9A76-5F4E0BB0636C}"/>
                </a:ext>
                <a:ext uri="{C183D7F6-B498-43B3-948B-1728B52AA6E4}">
                  <adec:decorative xmlns:adec="http://schemas.microsoft.com/office/drawing/2017/decorative" val="1"/>
                </a:ext>
              </a:extLst>
            </p:cNvPr>
            <p:cNvSpPr/>
            <p:nvPr/>
          </p:nvSpPr>
          <p:spPr bwMode="auto">
            <a:xfrm rot="5400000" flipV="1">
              <a:off x="-107713" y="5496015"/>
              <a:ext cx="1391952" cy="54238"/>
            </a:xfrm>
            <a:custGeom>
              <a:avLst/>
              <a:gdLst>
                <a:gd name="connsiteX0" fmla="*/ 3324520 w 3324520"/>
                <a:gd name="connsiteY0" fmla="*/ 54238 h 54238"/>
                <a:gd name="connsiteX1" fmla="*/ 0 w 3324520"/>
                <a:gd name="connsiteY1" fmla="*/ 54238 h 54238"/>
                <a:gd name="connsiteX2" fmla="*/ 15071 w 3324520"/>
                <a:gd name="connsiteY2" fmla="*/ 17853 h 54238"/>
                <a:gd name="connsiteX3" fmla="*/ 58173 w 3324520"/>
                <a:gd name="connsiteY3" fmla="*/ 0 h 54238"/>
                <a:gd name="connsiteX4" fmla="*/ 3266347 w 3324520"/>
                <a:gd name="connsiteY4" fmla="*/ 0 h 54238"/>
                <a:gd name="connsiteX5" fmla="*/ 3309449 w 3324520"/>
                <a:gd name="connsiteY5" fmla="*/ 17853 h 5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4520" h="54238">
                  <a:moveTo>
                    <a:pt x="3324520" y="54238"/>
                  </a:moveTo>
                  <a:lnTo>
                    <a:pt x="0" y="54238"/>
                  </a:lnTo>
                  <a:lnTo>
                    <a:pt x="15071" y="17853"/>
                  </a:lnTo>
                  <a:cubicBezTo>
                    <a:pt x="26102" y="6823"/>
                    <a:pt x="41341" y="0"/>
                    <a:pt x="58173" y="0"/>
                  </a:cubicBezTo>
                  <a:lnTo>
                    <a:pt x="3266347" y="0"/>
                  </a:lnTo>
                  <a:cubicBezTo>
                    <a:pt x="3283179" y="0"/>
                    <a:pt x="3298418" y="6823"/>
                    <a:pt x="3309449" y="17853"/>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gradFill>
                  <a:gsLst>
                    <a:gs pos="76437">
                      <a:srgbClr val="FFFFFF"/>
                    </a:gs>
                    <a:gs pos="55747">
                      <a:srgbClr val="FFFFFF"/>
                    </a:gs>
                  </a:gsLst>
                  <a:path path="circle">
                    <a:fillToRect l="100000" b="100000"/>
                  </a:path>
                </a:gradFill>
                <a:latin typeface="+mj-lt"/>
                <a:cs typeface="Segoe UI" pitchFamily="34" charset="0"/>
              </a:endParaRPr>
            </a:p>
          </p:txBody>
        </p:sp>
      </p:grpSp>
      <p:sp>
        <p:nvSpPr>
          <p:cNvPr id="15" name="TextBox 14">
            <a:extLst>
              <a:ext uri="{FF2B5EF4-FFF2-40B4-BE49-F238E27FC236}">
                <a16:creationId xmlns:a16="http://schemas.microsoft.com/office/drawing/2014/main" id="{76EDBF74-A38B-FC54-D59F-FAE5AA7A3895}"/>
              </a:ext>
            </a:extLst>
          </p:cNvPr>
          <p:cNvSpPr txBox="1"/>
          <p:nvPr/>
        </p:nvSpPr>
        <p:spPr>
          <a:xfrm>
            <a:off x="861403" y="5735960"/>
            <a:ext cx="1025776" cy="430887"/>
          </a:xfrm>
          <a:prstGeom prst="rect">
            <a:avLst/>
          </a:prstGeom>
          <a:noFill/>
        </p:spPr>
        <p:txBody>
          <a:bodyPr wrap="square" lIns="0" tIns="0" rIns="0" bIns="0" anchor="ctr">
            <a:spAutoFit/>
          </a:bodyPr>
          <a:lstStyle>
            <a:defPPr>
              <a:defRPr lang="en-US"/>
            </a:defPPr>
            <a:lvl1pPr marR="0" lvl="0" indent="0" defTabSz="932472" fontAlgn="base">
              <a:spcBef>
                <a:spcPct val="0"/>
              </a:spcBef>
              <a:spcAft>
                <a:spcPts val="1200"/>
              </a:spcAft>
              <a:buClrTx/>
              <a:buSzTx/>
              <a:buFontTx/>
              <a:buNone/>
              <a:tabLst/>
              <a:defRPr kumimoji="0" sz="1400" b="0" i="0" u="none" strike="noStrike" cap="none" spc="0" normalizeH="0" baseline="0">
                <a:ln>
                  <a:noFill/>
                </a:ln>
                <a:gradFill>
                  <a:gsLst>
                    <a:gs pos="35000">
                      <a:srgbClr val="0078D4"/>
                    </a:gs>
                    <a:gs pos="0">
                      <a:srgbClr val="C03BC4"/>
                    </a:gs>
                  </a:gsLst>
                  <a:path path="circle">
                    <a:fillToRect l="100000" t="100000"/>
                  </a:path>
                </a:gradFill>
                <a:effectLst/>
                <a:uLnTx/>
                <a:uFillTx/>
                <a:latin typeface="+mj-lt"/>
                <a:ea typeface="Segoe UI" pitchFamily="34" charset="0"/>
                <a:cs typeface="Segoe UI Semibold" panose="020B0702040204020203" pitchFamily="34" charset="0"/>
              </a:defRPr>
            </a:lvl1pPr>
          </a:lstStyle>
          <a:p>
            <a:r>
              <a:rPr lang="en-US">
                <a:gradFill>
                  <a:gsLst>
                    <a:gs pos="0">
                      <a:srgbClr val="C03BC4"/>
                    </a:gs>
                    <a:gs pos="35000">
                      <a:srgbClr val="0078D4"/>
                    </a:gs>
                  </a:gsLst>
                  <a:path path="circle">
                    <a:fillToRect l="100000" t="100000"/>
                  </a:path>
                </a:gradFill>
                <a:cs typeface="Segoe UI Semibold"/>
              </a:rPr>
              <a:t>Marketing roles</a:t>
            </a:r>
          </a:p>
        </p:txBody>
      </p:sp>
      <p:sp>
        <p:nvSpPr>
          <p:cNvPr id="16" name="Graphic 74" descr="Icon of a person with a checkmark">
            <a:extLst>
              <a:ext uri="{FF2B5EF4-FFF2-40B4-BE49-F238E27FC236}">
                <a16:creationId xmlns:a16="http://schemas.microsoft.com/office/drawing/2014/main" id="{F28ACD9D-084C-FD41-30DD-223FD15F68D0}"/>
              </a:ext>
            </a:extLst>
          </p:cNvPr>
          <p:cNvSpPr/>
          <p:nvPr/>
        </p:nvSpPr>
        <p:spPr>
          <a:xfrm>
            <a:off x="921227" y="5265862"/>
            <a:ext cx="315793" cy="337740"/>
          </a:xfrm>
          <a:custGeom>
            <a:avLst/>
            <a:gdLst>
              <a:gd name="connsiteX0" fmla="*/ 147599 w 199986"/>
              <a:gd name="connsiteY0" fmla="*/ 95212 h 199986"/>
              <a:gd name="connsiteX1" fmla="*/ 199987 w 199986"/>
              <a:gd name="connsiteY1" fmla="*/ 147599 h 199986"/>
              <a:gd name="connsiteX2" fmla="*/ 147599 w 199986"/>
              <a:gd name="connsiteY2" fmla="*/ 199987 h 199986"/>
              <a:gd name="connsiteX3" fmla="*/ 95212 w 199986"/>
              <a:gd name="connsiteY3" fmla="*/ 147599 h 199986"/>
              <a:gd name="connsiteX4" fmla="*/ 147599 w 199986"/>
              <a:gd name="connsiteY4" fmla="*/ 95212 h 199986"/>
              <a:gd name="connsiteX5" fmla="*/ 122396 w 199986"/>
              <a:gd name="connsiteY5" fmla="*/ 144228 h 199986"/>
              <a:gd name="connsiteX6" fmla="*/ 115662 w 199986"/>
              <a:gd name="connsiteY6" fmla="*/ 144345 h 199986"/>
              <a:gd name="connsiteX7" fmla="*/ 115662 w 199986"/>
              <a:gd name="connsiteY7" fmla="*/ 150962 h 199986"/>
              <a:gd name="connsiteX8" fmla="*/ 134712 w 199986"/>
              <a:gd name="connsiteY8" fmla="*/ 170012 h 199986"/>
              <a:gd name="connsiteX9" fmla="*/ 141446 w 199986"/>
              <a:gd name="connsiteY9" fmla="*/ 170012 h 199986"/>
              <a:gd name="connsiteX10" fmla="*/ 179546 w 199986"/>
              <a:gd name="connsiteY10" fmla="*/ 131912 h 199986"/>
              <a:gd name="connsiteX11" fmla="*/ 179429 w 199986"/>
              <a:gd name="connsiteY11" fmla="*/ 125178 h 199986"/>
              <a:gd name="connsiteX12" fmla="*/ 172812 w 199986"/>
              <a:gd name="connsiteY12" fmla="*/ 125178 h 199986"/>
              <a:gd name="connsiteX13" fmla="*/ 138074 w 199986"/>
              <a:gd name="connsiteY13" fmla="*/ 159915 h 199986"/>
              <a:gd name="connsiteX14" fmla="*/ 122396 w 199986"/>
              <a:gd name="connsiteY14" fmla="*/ 144228 h 199986"/>
              <a:gd name="connsiteX15" fmla="*/ 95421 w 199986"/>
              <a:gd name="connsiteY15" fmla="*/ 114262 h 199986"/>
              <a:gd name="connsiteX16" fmla="*/ 88678 w 199986"/>
              <a:gd name="connsiteY16" fmla="*/ 128549 h 199986"/>
              <a:gd name="connsiteX17" fmla="*/ 21422 w 199986"/>
              <a:gd name="connsiteY17" fmla="*/ 128549 h 199986"/>
              <a:gd name="connsiteX18" fmla="*/ 14278 w 199986"/>
              <a:gd name="connsiteY18" fmla="*/ 135674 h 199986"/>
              <a:gd name="connsiteX19" fmla="*/ 14278 w 199986"/>
              <a:gd name="connsiteY19" fmla="*/ 135693 h 199986"/>
              <a:gd name="connsiteX20" fmla="*/ 14278 w 199986"/>
              <a:gd name="connsiteY20" fmla="*/ 141189 h 199986"/>
              <a:gd name="connsiteX21" fmla="*/ 19421 w 199986"/>
              <a:gd name="connsiteY21" fmla="*/ 155105 h 199986"/>
              <a:gd name="connsiteX22" fmla="*/ 76162 w 199986"/>
              <a:gd name="connsiteY22" fmla="*/ 176193 h 199986"/>
              <a:gd name="connsiteX23" fmla="*/ 92164 w 199986"/>
              <a:gd name="connsiteY23" fmla="*/ 175184 h 199986"/>
              <a:gd name="connsiteX24" fmla="*/ 100851 w 199986"/>
              <a:gd name="connsiteY24" fmla="*/ 188195 h 199986"/>
              <a:gd name="connsiteX25" fmla="*/ 76162 w 199986"/>
              <a:gd name="connsiteY25" fmla="*/ 190481 h 199986"/>
              <a:gd name="connsiteX26" fmla="*/ 8553 w 199986"/>
              <a:gd name="connsiteY26" fmla="*/ 164382 h 199986"/>
              <a:gd name="connsiteX27" fmla="*/ 0 w 199986"/>
              <a:gd name="connsiteY27" fmla="*/ 141189 h 199986"/>
              <a:gd name="connsiteX28" fmla="*/ 0 w 199986"/>
              <a:gd name="connsiteY28" fmla="*/ 135693 h 199986"/>
              <a:gd name="connsiteX29" fmla="*/ 21412 w 199986"/>
              <a:gd name="connsiteY29" fmla="*/ 114262 h 199986"/>
              <a:gd name="connsiteX30" fmla="*/ 21422 w 199986"/>
              <a:gd name="connsiteY30" fmla="*/ 114262 h 199986"/>
              <a:gd name="connsiteX31" fmla="*/ 95431 w 199986"/>
              <a:gd name="connsiteY31" fmla="*/ 114262 h 199986"/>
              <a:gd name="connsiteX32" fmla="*/ 76162 w 199986"/>
              <a:gd name="connsiteY32" fmla="*/ 0 h 199986"/>
              <a:gd name="connsiteX33" fmla="*/ 123787 w 199986"/>
              <a:gd name="connsiteY33" fmla="*/ 47625 h 199986"/>
              <a:gd name="connsiteX34" fmla="*/ 76162 w 199986"/>
              <a:gd name="connsiteY34" fmla="*/ 95250 h 199986"/>
              <a:gd name="connsiteX35" fmla="*/ 28537 w 199986"/>
              <a:gd name="connsiteY35" fmla="*/ 47625 h 199986"/>
              <a:gd name="connsiteX36" fmla="*/ 76162 w 199986"/>
              <a:gd name="connsiteY36" fmla="*/ 0 h 199986"/>
              <a:gd name="connsiteX37" fmla="*/ 76162 w 199986"/>
              <a:gd name="connsiteY37" fmla="*/ 14288 h 199986"/>
              <a:gd name="connsiteX38" fmla="*/ 42824 w 199986"/>
              <a:gd name="connsiteY38" fmla="*/ 47625 h 199986"/>
              <a:gd name="connsiteX39" fmla="*/ 76162 w 199986"/>
              <a:gd name="connsiteY39" fmla="*/ 80963 h 199986"/>
              <a:gd name="connsiteX40" fmla="*/ 109499 w 199986"/>
              <a:gd name="connsiteY40" fmla="*/ 47625 h 199986"/>
              <a:gd name="connsiteX41" fmla="*/ 76162 w 199986"/>
              <a:gd name="connsiteY41" fmla="*/ 14288 h 1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99986" h="199986">
                <a:moveTo>
                  <a:pt x="147599" y="95212"/>
                </a:moveTo>
                <a:cubicBezTo>
                  <a:pt x="176533" y="95212"/>
                  <a:pt x="199987" y="118666"/>
                  <a:pt x="199987" y="147599"/>
                </a:cubicBezTo>
                <a:cubicBezTo>
                  <a:pt x="199987" y="176533"/>
                  <a:pt x="176533" y="199987"/>
                  <a:pt x="147599" y="199987"/>
                </a:cubicBezTo>
                <a:cubicBezTo>
                  <a:pt x="118666" y="199987"/>
                  <a:pt x="95212" y="176533"/>
                  <a:pt x="95212" y="147599"/>
                </a:cubicBezTo>
                <a:cubicBezTo>
                  <a:pt x="95212" y="118666"/>
                  <a:pt x="118666" y="95212"/>
                  <a:pt x="147599" y="95212"/>
                </a:cubicBezTo>
                <a:close/>
                <a:moveTo>
                  <a:pt x="122396" y="144228"/>
                </a:moveTo>
                <a:cubicBezTo>
                  <a:pt x="120505" y="142401"/>
                  <a:pt x="117489" y="142453"/>
                  <a:pt x="115662" y="144345"/>
                </a:cubicBezTo>
                <a:cubicBezTo>
                  <a:pt x="113880" y="146191"/>
                  <a:pt x="113880" y="149116"/>
                  <a:pt x="115662" y="150962"/>
                </a:cubicBezTo>
                <a:lnTo>
                  <a:pt x="134712" y="170012"/>
                </a:lnTo>
                <a:cubicBezTo>
                  <a:pt x="136571" y="171871"/>
                  <a:pt x="139586" y="171871"/>
                  <a:pt x="141446" y="170012"/>
                </a:cubicBezTo>
                <a:lnTo>
                  <a:pt x="179546" y="131912"/>
                </a:lnTo>
                <a:cubicBezTo>
                  <a:pt x="181373" y="130020"/>
                  <a:pt x="181321" y="127004"/>
                  <a:pt x="179429" y="125178"/>
                </a:cubicBezTo>
                <a:cubicBezTo>
                  <a:pt x="177583" y="123395"/>
                  <a:pt x="174658" y="123395"/>
                  <a:pt x="172812" y="125178"/>
                </a:cubicBezTo>
                <a:lnTo>
                  <a:pt x="138074" y="159915"/>
                </a:lnTo>
                <a:lnTo>
                  <a:pt x="122396" y="144228"/>
                </a:lnTo>
                <a:close/>
                <a:moveTo>
                  <a:pt x="95421" y="114262"/>
                </a:moveTo>
                <a:cubicBezTo>
                  <a:pt x="92571" y="118716"/>
                  <a:pt x="90304" y="123517"/>
                  <a:pt x="88678" y="128549"/>
                </a:cubicBezTo>
                <a:lnTo>
                  <a:pt x="21422" y="128549"/>
                </a:lnTo>
                <a:cubicBezTo>
                  <a:pt x="17482" y="128544"/>
                  <a:pt x="14283" y="131734"/>
                  <a:pt x="14278" y="135674"/>
                </a:cubicBezTo>
                <a:cubicBezTo>
                  <a:pt x="14278" y="135681"/>
                  <a:pt x="14278" y="135686"/>
                  <a:pt x="14278" y="135693"/>
                </a:cubicBezTo>
                <a:lnTo>
                  <a:pt x="14278" y="141189"/>
                </a:lnTo>
                <a:cubicBezTo>
                  <a:pt x="14278" y="146294"/>
                  <a:pt x="16107" y="151228"/>
                  <a:pt x="19421" y="155105"/>
                </a:cubicBezTo>
                <a:cubicBezTo>
                  <a:pt x="31356" y="169088"/>
                  <a:pt x="50082" y="176193"/>
                  <a:pt x="76162" y="176193"/>
                </a:cubicBezTo>
                <a:cubicBezTo>
                  <a:pt x="81848" y="176193"/>
                  <a:pt x="87173" y="175851"/>
                  <a:pt x="92164" y="175184"/>
                </a:cubicBezTo>
                <a:cubicBezTo>
                  <a:pt x="94498" y="179899"/>
                  <a:pt x="97431" y="184261"/>
                  <a:pt x="100851" y="188195"/>
                </a:cubicBezTo>
                <a:cubicBezTo>
                  <a:pt x="93269" y="189719"/>
                  <a:pt x="85039" y="190481"/>
                  <a:pt x="76162" y="190481"/>
                </a:cubicBezTo>
                <a:cubicBezTo>
                  <a:pt x="46196" y="190481"/>
                  <a:pt x="23470" y="181861"/>
                  <a:pt x="8553" y="164382"/>
                </a:cubicBezTo>
                <a:cubicBezTo>
                  <a:pt x="3033" y="157916"/>
                  <a:pt x="0" y="149692"/>
                  <a:pt x="0" y="141189"/>
                </a:cubicBezTo>
                <a:lnTo>
                  <a:pt x="0" y="135693"/>
                </a:lnTo>
                <a:cubicBezTo>
                  <a:pt x="-5" y="123862"/>
                  <a:pt x="9581" y="114268"/>
                  <a:pt x="21412" y="114262"/>
                </a:cubicBezTo>
                <a:cubicBezTo>
                  <a:pt x="21415" y="114262"/>
                  <a:pt x="21419" y="114262"/>
                  <a:pt x="21422" y="114262"/>
                </a:cubicBezTo>
                <a:lnTo>
                  <a:pt x="95431" y="114262"/>
                </a:lnTo>
                <a:close/>
                <a:moveTo>
                  <a:pt x="76162" y="0"/>
                </a:moveTo>
                <a:cubicBezTo>
                  <a:pt x="102464" y="0"/>
                  <a:pt x="123787" y="21322"/>
                  <a:pt x="123787" y="47625"/>
                </a:cubicBezTo>
                <a:cubicBezTo>
                  <a:pt x="123787" y="73928"/>
                  <a:pt x="102464" y="95250"/>
                  <a:pt x="76162" y="95250"/>
                </a:cubicBezTo>
                <a:cubicBezTo>
                  <a:pt x="49859" y="95250"/>
                  <a:pt x="28537" y="73928"/>
                  <a:pt x="28537" y="47625"/>
                </a:cubicBezTo>
                <a:cubicBezTo>
                  <a:pt x="28537" y="21322"/>
                  <a:pt x="49859" y="0"/>
                  <a:pt x="76162" y="0"/>
                </a:cubicBezTo>
                <a:close/>
                <a:moveTo>
                  <a:pt x="76162" y="14288"/>
                </a:moveTo>
                <a:cubicBezTo>
                  <a:pt x="57750" y="14288"/>
                  <a:pt x="42824" y="29213"/>
                  <a:pt x="42824" y="47625"/>
                </a:cubicBezTo>
                <a:cubicBezTo>
                  <a:pt x="42824" y="66037"/>
                  <a:pt x="57750" y="80963"/>
                  <a:pt x="76162" y="80963"/>
                </a:cubicBezTo>
                <a:cubicBezTo>
                  <a:pt x="94574" y="80963"/>
                  <a:pt x="109499" y="66037"/>
                  <a:pt x="109499" y="47625"/>
                </a:cubicBezTo>
                <a:cubicBezTo>
                  <a:pt x="109499" y="29213"/>
                  <a:pt x="94574" y="14288"/>
                  <a:pt x="76162" y="14288"/>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gradFill>
                <a:gsLst>
                  <a:gs pos="76437">
                    <a:srgbClr val="FFFFFF"/>
                  </a:gs>
                  <a:gs pos="55747">
                    <a:srgbClr val="FFFFFF"/>
                  </a:gs>
                </a:gsLst>
                <a:path path="circle">
                  <a:fillToRect l="100000" b="100000"/>
                </a:path>
              </a:gradFill>
              <a:latin typeface="+mj-lt"/>
              <a:cs typeface="Segoe UI" pitchFamily="34" charset="0"/>
            </a:endParaRPr>
          </a:p>
        </p:txBody>
      </p:sp>
      <p:sp>
        <p:nvSpPr>
          <p:cNvPr id="17" name="Text Placeholder 10">
            <a:extLst>
              <a:ext uri="{FF2B5EF4-FFF2-40B4-BE49-F238E27FC236}">
                <a16:creationId xmlns:a16="http://schemas.microsoft.com/office/drawing/2014/main" id="{C5153BB5-F617-F3ED-E9F4-FB5FFCF57847}"/>
              </a:ext>
            </a:extLst>
          </p:cNvPr>
          <p:cNvSpPr txBox="1">
            <a:spLocks/>
          </p:cNvSpPr>
          <p:nvPr/>
        </p:nvSpPr>
        <p:spPr>
          <a:xfrm>
            <a:off x="2738367" y="5223313"/>
            <a:ext cx="1767532" cy="15388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582780">
              <a:spcBef>
                <a:spcPct val="0"/>
              </a:spcBef>
              <a:buSzTx/>
              <a:buNone/>
              <a:defRPr/>
            </a:pPr>
            <a:r>
              <a:rPr lang="en-US" sz="1000" dirty="0">
                <a:latin typeface="Segoe UI "/>
                <a:hlinkClick r:id="rId7" action="ppaction://hlinksldjump"/>
              </a:rPr>
              <a:t>Product marketing manager</a:t>
            </a:r>
            <a:endParaRPr lang="en-US" sz="1000" dirty="0">
              <a:latin typeface="Segoe UI "/>
            </a:endParaRPr>
          </a:p>
        </p:txBody>
      </p:sp>
      <p:sp>
        <p:nvSpPr>
          <p:cNvPr id="18" name="Text Placeholder 10">
            <a:extLst>
              <a:ext uri="{FF2B5EF4-FFF2-40B4-BE49-F238E27FC236}">
                <a16:creationId xmlns:a16="http://schemas.microsoft.com/office/drawing/2014/main" id="{3153F087-3859-7DF1-977C-8AC707AADE30}"/>
              </a:ext>
            </a:extLst>
          </p:cNvPr>
          <p:cNvSpPr txBox="1">
            <a:spLocks/>
          </p:cNvSpPr>
          <p:nvPr/>
        </p:nvSpPr>
        <p:spPr>
          <a:xfrm>
            <a:off x="2738367" y="5579721"/>
            <a:ext cx="1097280" cy="138499"/>
          </a:xfrm>
          <a:prstGeom prst="rect">
            <a:avLst/>
          </a:prstGeom>
        </p:spPr>
        <p:txBody>
          <a:bodyPr wrap="square" lIns="0" tIns="0" rIns="0" bIns="0">
            <a:spAutoFit/>
          </a:bodyPr>
          <a:lstStyle>
            <a:lvl1pPr marL="0" indent="0" algn="just" defTabSz="914400" rtl="0" eaLnBrk="1" latinLnBrk="0" hangingPunct="1">
              <a:lnSpc>
                <a:spcPct val="90000"/>
              </a:lnSpc>
              <a:spcBef>
                <a:spcPts val="1000"/>
              </a:spcBef>
              <a:buFont typeface="Arial" panose="020B0604020202020204" pitchFamily="34" charset="0"/>
              <a:buNone/>
              <a:defRPr lang="en-US" sz="1200" b="0" kern="1200" dirty="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582780">
              <a:spcBef>
                <a:spcPct val="0"/>
              </a:spcBef>
              <a:defRPr/>
            </a:pPr>
            <a:r>
              <a:rPr lang="en-US" sz="1000" dirty="0">
                <a:solidFill>
                  <a:srgbClr val="000000"/>
                </a:solidFill>
                <a:latin typeface="Segoe UI "/>
              </a:rPr>
              <a:t>Content creator</a:t>
            </a:r>
          </a:p>
        </p:txBody>
      </p:sp>
      <p:sp>
        <p:nvSpPr>
          <p:cNvPr id="19" name="Text Placeholder 10">
            <a:extLst>
              <a:ext uri="{FF2B5EF4-FFF2-40B4-BE49-F238E27FC236}">
                <a16:creationId xmlns:a16="http://schemas.microsoft.com/office/drawing/2014/main" id="{6C3DB3CD-7236-BDE8-D158-00050B9F1107}"/>
              </a:ext>
            </a:extLst>
          </p:cNvPr>
          <p:cNvSpPr txBox="1">
            <a:spLocks/>
          </p:cNvSpPr>
          <p:nvPr/>
        </p:nvSpPr>
        <p:spPr>
          <a:xfrm>
            <a:off x="2738367" y="5936129"/>
            <a:ext cx="1097280" cy="138499"/>
          </a:xfrm>
          <a:prstGeom prst="rect">
            <a:avLst/>
          </a:prstGeom>
        </p:spPr>
        <p:txBody>
          <a:bodyPr wrap="square" lIns="0" tIns="0" rIns="0" bIns="0">
            <a:spAutoFit/>
          </a:bodyPr>
          <a:lstStyle>
            <a:lvl1pPr marL="0" indent="0" algn="just" defTabSz="914400" rtl="0" eaLnBrk="1" latinLnBrk="0" hangingPunct="1">
              <a:lnSpc>
                <a:spcPct val="90000"/>
              </a:lnSpc>
              <a:spcBef>
                <a:spcPts val="1000"/>
              </a:spcBef>
              <a:buFont typeface="Arial" panose="020B0604020202020204" pitchFamily="34" charset="0"/>
              <a:buNone/>
              <a:defRPr lang="en-US" sz="1200" b="0" kern="1200" dirty="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582780">
              <a:spcBef>
                <a:spcPct val="0"/>
              </a:spcBef>
              <a:defRPr/>
            </a:pPr>
            <a:r>
              <a:rPr lang="en-US" sz="1000" dirty="0">
                <a:solidFill>
                  <a:srgbClr val="000000"/>
                </a:solidFill>
                <a:latin typeface="Segoe UI "/>
              </a:rPr>
              <a:t>Pricing analyst</a:t>
            </a:r>
          </a:p>
        </p:txBody>
      </p:sp>
      <p:sp>
        <p:nvSpPr>
          <p:cNvPr id="25" name="Rounded Rectangle 24">
            <a:extLst>
              <a:ext uri="{FF2B5EF4-FFF2-40B4-BE49-F238E27FC236}">
                <a16:creationId xmlns:a16="http://schemas.microsoft.com/office/drawing/2014/main" id="{0D2F6133-BD54-6ACA-2ED8-6C60C86D9612}"/>
              </a:ext>
            </a:extLst>
          </p:cNvPr>
          <p:cNvSpPr/>
          <p:nvPr/>
        </p:nvSpPr>
        <p:spPr bwMode="auto">
          <a:xfrm>
            <a:off x="6006247" y="1201222"/>
            <a:ext cx="5949192" cy="5184970"/>
          </a:xfrm>
          <a:prstGeom prst="roundRect">
            <a:avLst>
              <a:gd name="adj" fmla="val 1659"/>
            </a:avLst>
          </a:prstGeom>
          <a:solidFill>
            <a:schemeClr val="bg1"/>
          </a:solidFill>
          <a:ln>
            <a:solidFill>
              <a:schemeClr val="bg2"/>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600">
              <a:solidFill>
                <a:srgbClr val="000000"/>
              </a:solidFill>
              <a:latin typeface="Segoe UI"/>
              <a:cs typeface="Segoe UI" pitchFamily="34" charset="0"/>
            </a:endParaRPr>
          </a:p>
        </p:txBody>
      </p:sp>
      <p:sp>
        <p:nvSpPr>
          <p:cNvPr id="26" name="TextBox 25">
            <a:extLst>
              <a:ext uri="{FF2B5EF4-FFF2-40B4-BE49-F238E27FC236}">
                <a16:creationId xmlns:a16="http://schemas.microsoft.com/office/drawing/2014/main" id="{94A22890-C831-80FA-033E-E66497BDC18A}"/>
              </a:ext>
            </a:extLst>
          </p:cNvPr>
          <p:cNvSpPr txBox="1">
            <a:spLocks/>
          </p:cNvSpPr>
          <p:nvPr/>
        </p:nvSpPr>
        <p:spPr>
          <a:xfrm>
            <a:off x="6331081" y="1485844"/>
            <a:ext cx="5428409" cy="215444"/>
          </a:xfrm>
          <a:prstGeom prst="rect">
            <a:avLst/>
          </a:prstGeom>
          <a:noFill/>
        </p:spPr>
        <p:txBody>
          <a:bodyPr wrap="square" lIns="0" tIns="0" rIns="0" bIns="0">
            <a:spAutoFit/>
          </a:bodyPr>
          <a:lstStyle>
            <a:defPPr>
              <a:defRPr lang="en-US"/>
            </a:defPPr>
            <a:lvl1pPr defTabSz="932472" fontAlgn="base">
              <a:spcBef>
                <a:spcPct val="0"/>
              </a:spcBef>
              <a:spcAft>
                <a:spcPts val="1200"/>
              </a:spcAft>
              <a:defRPr sz="1400">
                <a:gradFill>
                  <a:gsLst>
                    <a:gs pos="35000">
                      <a:srgbClr val="0078D4"/>
                    </a:gs>
                    <a:gs pos="0">
                      <a:srgbClr val="C03BC4"/>
                    </a:gs>
                  </a:gsLst>
                  <a:path path="circle">
                    <a:fillToRect l="100000" t="100000"/>
                  </a:path>
                </a:gradFill>
                <a:latin typeface="+mj-lt"/>
                <a:cs typeface="Segoe UI Semibold" panose="020B0702040204020203" pitchFamily="34" charset="0"/>
              </a:defRPr>
            </a:lvl1pPr>
          </a:lstStyle>
          <a:p>
            <a:r>
              <a:rPr lang="en-US"/>
              <a:t>Microsoft Copilot opportunity to impact key Industry KPIs</a:t>
            </a:r>
          </a:p>
        </p:txBody>
      </p:sp>
      <p:sp>
        <p:nvSpPr>
          <p:cNvPr id="27" name="TextBox 26">
            <a:extLst>
              <a:ext uri="{FF2B5EF4-FFF2-40B4-BE49-F238E27FC236}">
                <a16:creationId xmlns:a16="http://schemas.microsoft.com/office/drawing/2014/main" id="{CFC640F0-DFE2-55B1-C27E-076F90445EE7}"/>
              </a:ext>
            </a:extLst>
          </p:cNvPr>
          <p:cNvSpPr txBox="1"/>
          <p:nvPr/>
        </p:nvSpPr>
        <p:spPr>
          <a:xfrm>
            <a:off x="6671857" y="2095651"/>
            <a:ext cx="861860" cy="325217"/>
          </a:xfrm>
          <a:prstGeom prst="rect">
            <a:avLst/>
          </a:prstGeom>
          <a:noFill/>
        </p:spPr>
        <p:txBody>
          <a:bodyPr wrap="square" lIns="0" tIns="0" rIns="0" bIns="0" anchor="ctr">
            <a:spAutoFit/>
          </a:bodyPr>
          <a:lstStyle/>
          <a:p>
            <a:pPr defTabSz="914225">
              <a:lnSpc>
                <a:spcPct val="110000"/>
              </a:lnSpc>
              <a:spcAft>
                <a:spcPts val="600"/>
              </a:spcAft>
              <a:defRPr/>
            </a:pPr>
            <a:r>
              <a:rPr lang="en-US" sz="1000" b="1" dirty="0">
                <a:latin typeface="+mj-lt"/>
                <a:cs typeface="Segoe UI Semibold" panose="020B0702040204020203" pitchFamily="34" charset="0"/>
                <a:hlinkClick r:id="rId8" action="ppaction://hlinksldjump"/>
              </a:rPr>
              <a:t>Increase brand value</a:t>
            </a:r>
            <a:endParaRPr lang="en-US" sz="1000" b="1" dirty="0">
              <a:latin typeface="+mj-lt"/>
              <a:cs typeface="Segoe UI Semibold" panose="020B0702040204020203" pitchFamily="34" charset="0"/>
            </a:endParaRPr>
          </a:p>
        </p:txBody>
      </p:sp>
      <p:sp>
        <p:nvSpPr>
          <p:cNvPr id="28" name="TextBox 27">
            <a:extLst>
              <a:ext uri="{FF2B5EF4-FFF2-40B4-BE49-F238E27FC236}">
                <a16:creationId xmlns:a16="http://schemas.microsoft.com/office/drawing/2014/main" id="{83A856D2-BBC8-9586-0EB6-37C659D8F57A}"/>
              </a:ext>
            </a:extLst>
          </p:cNvPr>
          <p:cNvSpPr txBox="1"/>
          <p:nvPr/>
        </p:nvSpPr>
        <p:spPr>
          <a:xfrm>
            <a:off x="6671857" y="3348061"/>
            <a:ext cx="861860" cy="329064"/>
          </a:xfrm>
          <a:prstGeom prst="rect">
            <a:avLst/>
          </a:prstGeom>
          <a:noFill/>
        </p:spPr>
        <p:txBody>
          <a:bodyPr wrap="square" lIns="0" tIns="0" rIns="0" bIns="0" anchor="ctr">
            <a:spAutoFit/>
          </a:bodyPr>
          <a:lstStyle/>
          <a:p>
            <a:pPr defTabSz="914225">
              <a:lnSpc>
                <a:spcPct val="110000"/>
              </a:lnSpc>
              <a:spcAft>
                <a:spcPts val="600"/>
              </a:spcAft>
              <a:defRPr/>
            </a:pPr>
            <a:r>
              <a:rPr lang="en-US" sz="1000" b="1" dirty="0">
                <a:latin typeface="+mj-lt"/>
                <a:cs typeface="Segoe UI Semibold" panose="020B0702040204020203" pitchFamily="34" charset="0"/>
                <a:hlinkClick r:id="rId9" action="ppaction://hlinksldjump"/>
              </a:rPr>
              <a:t>Number of leads created</a:t>
            </a:r>
            <a:endParaRPr lang="en-US" sz="1000" b="1" dirty="0">
              <a:latin typeface="+mj-lt"/>
              <a:cs typeface="Segoe UI Semibold" panose="020B0702040204020203" pitchFamily="34" charset="0"/>
            </a:endParaRPr>
          </a:p>
        </p:txBody>
      </p:sp>
      <p:sp>
        <p:nvSpPr>
          <p:cNvPr id="29" name="TextBox 28">
            <a:extLst>
              <a:ext uri="{FF2B5EF4-FFF2-40B4-BE49-F238E27FC236}">
                <a16:creationId xmlns:a16="http://schemas.microsoft.com/office/drawing/2014/main" id="{260B18F7-1C93-E54A-7303-9F7456FE7503}"/>
              </a:ext>
            </a:extLst>
          </p:cNvPr>
          <p:cNvSpPr txBox="1"/>
          <p:nvPr/>
        </p:nvSpPr>
        <p:spPr>
          <a:xfrm>
            <a:off x="6671857" y="4600534"/>
            <a:ext cx="861860" cy="330090"/>
          </a:xfrm>
          <a:prstGeom prst="rect">
            <a:avLst/>
          </a:prstGeom>
          <a:noFill/>
        </p:spPr>
        <p:txBody>
          <a:bodyPr wrap="square" lIns="0" tIns="0" rIns="0" bIns="0" anchor="ctr">
            <a:spAutoFit/>
          </a:bodyPr>
          <a:lstStyle/>
          <a:p>
            <a:pPr defTabSz="914225">
              <a:lnSpc>
                <a:spcPct val="110000"/>
              </a:lnSpc>
              <a:spcAft>
                <a:spcPts val="600"/>
              </a:spcAft>
              <a:defRPr/>
            </a:pPr>
            <a:r>
              <a:rPr lang="en-US" sz="1000" b="1" dirty="0">
                <a:latin typeface="+mj-lt"/>
                <a:cs typeface="Segoe UI Semibold" panose="020B0702040204020203" pitchFamily="34" charset="0"/>
                <a:hlinkClick r:id="rId10" action="ppaction://hlinksldjump"/>
              </a:rPr>
              <a:t>Cost per lead generated</a:t>
            </a:r>
            <a:endParaRPr lang="en-US" sz="1000" b="1" dirty="0">
              <a:latin typeface="+mj-lt"/>
              <a:cs typeface="Segoe UI Semibold" panose="020B0702040204020203" pitchFamily="34" charset="0"/>
            </a:endParaRPr>
          </a:p>
        </p:txBody>
      </p:sp>
      <p:sp>
        <p:nvSpPr>
          <p:cNvPr id="32" name="TextBox 31">
            <a:extLst>
              <a:ext uri="{FF2B5EF4-FFF2-40B4-BE49-F238E27FC236}">
                <a16:creationId xmlns:a16="http://schemas.microsoft.com/office/drawing/2014/main" id="{8E1F73C6-D0CF-4117-53A3-A304E65397CD}"/>
              </a:ext>
            </a:extLst>
          </p:cNvPr>
          <p:cNvSpPr txBox="1"/>
          <p:nvPr/>
        </p:nvSpPr>
        <p:spPr>
          <a:xfrm>
            <a:off x="7723447" y="2095651"/>
            <a:ext cx="3722854" cy="663771"/>
          </a:xfrm>
          <a:prstGeom prst="rect">
            <a:avLst/>
          </a:prstGeom>
          <a:noFill/>
        </p:spPr>
        <p:txBody>
          <a:bodyPr wrap="square" lIns="0" tIns="0" rIns="0" bIns="0" anchor="ctr">
            <a:spAutoFit/>
          </a:bodyPr>
          <a:lstStyle/>
          <a:p>
            <a:pPr defTabSz="914225">
              <a:lnSpc>
                <a:spcPct val="110000"/>
              </a:lnSpc>
              <a:spcAft>
                <a:spcPts val="600"/>
              </a:spcAft>
              <a:defRPr/>
            </a:pPr>
            <a:r>
              <a:rPr lang="en-US" sz="1000">
                <a:solidFill>
                  <a:srgbClr val="000000"/>
                </a:solidFill>
                <a:latin typeface="Segoe UI"/>
                <a:cs typeface="Segoe UI"/>
              </a:rPr>
              <a:t>Improving the customer of marketing content and customer interactions such and emails and meetings can help to improve close rates. In addition, improving targeting, pricing analysis, and creating effective promotions can also improve close rate.</a:t>
            </a:r>
            <a:endParaRPr lang="en-US" sz="1000">
              <a:solidFill>
                <a:srgbClr val="1A1A1A"/>
              </a:solidFill>
              <a:latin typeface="Segoe UI"/>
              <a:cs typeface="Segoe UI"/>
            </a:endParaRPr>
          </a:p>
        </p:txBody>
      </p:sp>
      <p:sp>
        <p:nvSpPr>
          <p:cNvPr id="33" name="TextBox 32">
            <a:extLst>
              <a:ext uri="{FF2B5EF4-FFF2-40B4-BE49-F238E27FC236}">
                <a16:creationId xmlns:a16="http://schemas.microsoft.com/office/drawing/2014/main" id="{13ABB18A-D1A5-70BD-4260-3CB38207541B}"/>
              </a:ext>
            </a:extLst>
          </p:cNvPr>
          <p:cNvSpPr txBox="1"/>
          <p:nvPr/>
        </p:nvSpPr>
        <p:spPr>
          <a:xfrm>
            <a:off x="7723447" y="3348061"/>
            <a:ext cx="3722854" cy="663836"/>
          </a:xfrm>
          <a:prstGeom prst="rect">
            <a:avLst/>
          </a:prstGeom>
          <a:noFill/>
        </p:spPr>
        <p:txBody>
          <a:bodyPr wrap="square" lIns="0" tIns="0" rIns="0" bIns="0" anchor="ctr">
            <a:spAutoFit/>
          </a:bodyPr>
          <a:lstStyle/>
          <a:p>
            <a:pPr defTabSz="914225">
              <a:lnSpc>
                <a:spcPct val="110000"/>
              </a:lnSpc>
              <a:spcAft>
                <a:spcPts val="600"/>
              </a:spcAft>
              <a:defRPr/>
            </a:pPr>
            <a:r>
              <a:rPr kumimoji="0" lang="en-US" sz="1000" b="0" i="0" u="none" strike="noStrike" kern="1200" cap="none" spc="0" normalizeH="0" baseline="0" noProof="0">
                <a:ln>
                  <a:noFill/>
                </a:ln>
                <a:solidFill>
                  <a:srgbClr val="000000"/>
                </a:solidFill>
                <a:effectLst/>
                <a:uLnTx/>
                <a:uFillTx/>
                <a:latin typeface="Segoe UI "/>
                <a:cs typeface="Segoe UI"/>
              </a:rPr>
              <a:t>Simplifying and automating tasks like preparing for meetings, tracking tasks. sending emails, creating proposals, and researching customer and product information can allow sellers to pursue more opportunities.</a:t>
            </a:r>
            <a:endParaRPr lang="en-US" sz="1000" b="0" i="0" u="none" strike="noStrike" kern="1200" cap="none" spc="0" normalizeH="0" baseline="0" noProof="0">
              <a:ln>
                <a:noFill/>
              </a:ln>
              <a:solidFill>
                <a:srgbClr val="000000"/>
              </a:solidFill>
              <a:effectLst/>
              <a:uLnTx/>
              <a:uFillTx/>
              <a:latin typeface="Segoe UI "/>
              <a:cs typeface="Segoe UI"/>
            </a:endParaRPr>
          </a:p>
        </p:txBody>
      </p:sp>
      <p:sp>
        <p:nvSpPr>
          <p:cNvPr id="34" name="TextBox 33">
            <a:extLst>
              <a:ext uri="{FF2B5EF4-FFF2-40B4-BE49-F238E27FC236}">
                <a16:creationId xmlns:a16="http://schemas.microsoft.com/office/drawing/2014/main" id="{45CFC511-3604-FC88-1CB7-D4916BEC519A}"/>
              </a:ext>
            </a:extLst>
          </p:cNvPr>
          <p:cNvSpPr txBox="1"/>
          <p:nvPr/>
        </p:nvSpPr>
        <p:spPr>
          <a:xfrm>
            <a:off x="7723447" y="4600534"/>
            <a:ext cx="3581972" cy="663771"/>
          </a:xfrm>
          <a:prstGeom prst="rect">
            <a:avLst/>
          </a:prstGeom>
          <a:noFill/>
        </p:spPr>
        <p:txBody>
          <a:bodyPr wrap="square" lIns="0" tIns="0" rIns="0" bIns="0" anchor="ctr">
            <a:spAutoFit/>
          </a:bodyPr>
          <a:lstStyle/>
          <a:p>
            <a:pPr defTabSz="914225">
              <a:lnSpc>
                <a:spcPct val="110000"/>
              </a:lnSpc>
              <a:spcAft>
                <a:spcPts val="600"/>
              </a:spcAft>
              <a:defRPr/>
            </a:pPr>
            <a:r>
              <a:rPr lang="en-US" sz="1000">
                <a:solidFill>
                  <a:srgbClr val="000000"/>
                </a:solidFill>
                <a:latin typeface="Segoe UI "/>
                <a:cs typeface="Segoe UI"/>
              </a:rPr>
              <a:t>Copilot makes researching product information easier and can prepare detailed responses to RFP questions with a simple prompt. Companies can also use Copilot Studio to create custom bots to answer questions based on curated information.</a:t>
            </a:r>
            <a:endParaRPr lang="en-US" sz="1000" b="0" i="0" u="none" strike="noStrike" kern="1200" cap="none" spc="0" normalizeH="0" baseline="0" noProof="0">
              <a:ln>
                <a:noFill/>
              </a:ln>
              <a:solidFill>
                <a:srgbClr val="000000"/>
              </a:solidFill>
              <a:effectLst/>
              <a:uLnTx/>
              <a:uFillTx/>
              <a:latin typeface="Segoe UI "/>
              <a:cs typeface="Segoe UI"/>
            </a:endParaRPr>
          </a:p>
        </p:txBody>
      </p:sp>
      <p:cxnSp>
        <p:nvCxnSpPr>
          <p:cNvPr id="36" name="Straight Connector 35">
            <a:extLst>
              <a:ext uri="{FF2B5EF4-FFF2-40B4-BE49-F238E27FC236}">
                <a16:creationId xmlns:a16="http://schemas.microsoft.com/office/drawing/2014/main" id="{88AAE3A0-C73F-96C9-02E3-60DC2B3C77E5}"/>
              </a:ext>
              <a:ext uri="{C183D7F6-B498-43B3-948B-1728B52AA6E4}">
                <adec:decorative xmlns:adec="http://schemas.microsoft.com/office/drawing/2017/decorative" val="1"/>
              </a:ext>
            </a:extLst>
          </p:cNvPr>
          <p:cNvCxnSpPr>
            <a:cxnSpLocks/>
          </p:cNvCxnSpPr>
          <p:nvPr/>
        </p:nvCxnSpPr>
        <p:spPr>
          <a:xfrm>
            <a:off x="6006247" y="3096077"/>
            <a:ext cx="5948177" cy="0"/>
          </a:xfrm>
          <a:prstGeom prst="line">
            <a:avLst/>
          </a:prstGeom>
          <a:ln w="6350" cap="rnd">
            <a:solidFill>
              <a:schemeClr val="bg2"/>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0E8B56-2D86-456C-71F9-F3F4C7E041EF}"/>
              </a:ext>
              <a:ext uri="{C183D7F6-B498-43B3-948B-1728B52AA6E4}">
                <adec:decorative xmlns:adec="http://schemas.microsoft.com/office/drawing/2017/decorative" val="1"/>
              </a:ext>
            </a:extLst>
          </p:cNvPr>
          <p:cNvCxnSpPr>
            <a:cxnSpLocks/>
          </p:cNvCxnSpPr>
          <p:nvPr/>
        </p:nvCxnSpPr>
        <p:spPr>
          <a:xfrm>
            <a:off x="6006247" y="4263881"/>
            <a:ext cx="5948177" cy="0"/>
          </a:xfrm>
          <a:prstGeom prst="line">
            <a:avLst/>
          </a:prstGeom>
          <a:ln w="6350" cap="rnd">
            <a:solidFill>
              <a:schemeClr val="bg2"/>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41" name="Graphic 13" descr="Icon of a chart made of vertical lines with a line tracing the top of each, turning into an arrow pointing up">
            <a:extLst>
              <a:ext uri="{FF2B5EF4-FFF2-40B4-BE49-F238E27FC236}">
                <a16:creationId xmlns:a16="http://schemas.microsoft.com/office/drawing/2014/main" id="{5421D19B-16FB-A34C-986B-ED07FAEA5E14}"/>
              </a:ext>
            </a:extLst>
          </p:cNvPr>
          <p:cNvSpPr>
            <a:spLocks noChangeAspect="1"/>
          </p:cNvSpPr>
          <p:nvPr/>
        </p:nvSpPr>
        <p:spPr>
          <a:xfrm>
            <a:off x="6333539" y="3348061"/>
            <a:ext cx="183641" cy="193302"/>
          </a:xfrm>
          <a:custGeom>
            <a:avLst/>
            <a:gdLst>
              <a:gd name="connsiteX0" fmla="*/ 195609 w 270323"/>
              <a:gd name="connsiteY0" fmla="*/ 0 h 284545"/>
              <a:gd name="connsiteX1" fmla="*/ 260397 w 270323"/>
              <a:gd name="connsiteY1" fmla="*/ 7 h 284545"/>
              <a:gd name="connsiteX2" fmla="*/ 261824 w 270323"/>
              <a:gd name="connsiteY2" fmla="*/ 205 h 284545"/>
              <a:gd name="connsiteX3" fmla="*/ 263230 w 270323"/>
              <a:gd name="connsiteY3" fmla="*/ 598 h 284545"/>
              <a:gd name="connsiteX4" fmla="*/ 264088 w 270323"/>
              <a:gd name="connsiteY4" fmla="*/ 962 h 284545"/>
              <a:gd name="connsiteX5" fmla="*/ 267199 w 270323"/>
              <a:gd name="connsiteY5" fmla="*/ 3107 h 284545"/>
              <a:gd name="connsiteX6" fmla="*/ 267778 w 270323"/>
              <a:gd name="connsiteY6" fmla="*/ 3733 h 284545"/>
              <a:gd name="connsiteX7" fmla="*/ 268397 w 270323"/>
              <a:gd name="connsiteY7" fmla="*/ 4535 h 284545"/>
              <a:gd name="connsiteX8" fmla="*/ 269168 w 270323"/>
              <a:gd name="connsiteY8" fmla="*/ 5818 h 284545"/>
              <a:gd name="connsiteX9" fmla="*/ 269719 w 270323"/>
              <a:gd name="connsiteY9" fmla="*/ 7103 h 284545"/>
              <a:gd name="connsiteX10" fmla="*/ 269991 w 270323"/>
              <a:gd name="connsiteY10" fmla="*/ 8014 h 284545"/>
              <a:gd name="connsiteX11" fmla="*/ 270184 w 270323"/>
              <a:gd name="connsiteY11" fmla="*/ 8925 h 284545"/>
              <a:gd name="connsiteX12" fmla="*/ 270318 w 270323"/>
              <a:gd name="connsiteY12" fmla="*/ 10265 h 284545"/>
              <a:gd name="connsiteX13" fmla="*/ 270323 w 270323"/>
              <a:gd name="connsiteY13" fmla="*/ 74748 h 284545"/>
              <a:gd name="connsiteX14" fmla="*/ 259653 w 270323"/>
              <a:gd name="connsiteY14" fmla="*/ 85419 h 284545"/>
              <a:gd name="connsiteX15" fmla="*/ 249081 w 270323"/>
              <a:gd name="connsiteY15" fmla="*/ 76196 h 284545"/>
              <a:gd name="connsiteX16" fmla="*/ 248983 w 270323"/>
              <a:gd name="connsiteY16" fmla="*/ 74748 h 284545"/>
              <a:gd name="connsiteX17" fmla="*/ 248977 w 270323"/>
              <a:gd name="connsiteY17" fmla="*/ 36408 h 284545"/>
              <a:gd name="connsiteX18" fmla="*/ 157363 w 270323"/>
              <a:gd name="connsiteY18" fmla="*/ 128041 h 284545"/>
              <a:gd name="connsiteX19" fmla="*/ 143469 w 270323"/>
              <a:gd name="connsiteY19" fmla="*/ 129075 h 284545"/>
              <a:gd name="connsiteX20" fmla="*/ 142273 w 270323"/>
              <a:gd name="connsiteY20" fmla="*/ 128042 h 284545"/>
              <a:gd name="connsiteX21" fmla="*/ 99160 w 270323"/>
              <a:gd name="connsiteY21" fmla="*/ 86633 h 284545"/>
              <a:gd name="connsiteX22" fmla="*/ 18216 w 270323"/>
              <a:gd name="connsiteY22" fmla="*/ 167577 h 284545"/>
              <a:gd name="connsiteX23" fmla="*/ 3125 w 270323"/>
              <a:gd name="connsiteY23" fmla="*/ 167577 h 284545"/>
              <a:gd name="connsiteX24" fmla="*/ 2092 w 270323"/>
              <a:gd name="connsiteY24" fmla="*/ 153684 h 284545"/>
              <a:gd name="connsiteX25" fmla="*/ 3125 w 270323"/>
              <a:gd name="connsiteY25" fmla="*/ 152486 h 284545"/>
              <a:gd name="connsiteX26" fmla="*/ 91614 w 270323"/>
              <a:gd name="connsiteY26" fmla="*/ 63998 h 284545"/>
              <a:gd name="connsiteX27" fmla="*/ 105508 w 270323"/>
              <a:gd name="connsiteY27" fmla="*/ 62965 h 284545"/>
              <a:gd name="connsiteX28" fmla="*/ 106704 w 270323"/>
              <a:gd name="connsiteY28" fmla="*/ 63998 h 284545"/>
              <a:gd name="connsiteX29" fmla="*/ 149817 w 270323"/>
              <a:gd name="connsiteY29" fmla="*/ 105406 h 284545"/>
              <a:gd name="connsiteX30" fmla="*/ 233868 w 270323"/>
              <a:gd name="connsiteY30" fmla="*/ 21341 h 284545"/>
              <a:gd name="connsiteX31" fmla="*/ 195609 w 270323"/>
              <a:gd name="connsiteY31" fmla="*/ 21341 h 284545"/>
              <a:gd name="connsiteX32" fmla="*/ 185037 w 270323"/>
              <a:gd name="connsiteY32" fmla="*/ 12118 h 284545"/>
              <a:gd name="connsiteX33" fmla="*/ 184939 w 270323"/>
              <a:gd name="connsiteY33" fmla="*/ 10670 h 284545"/>
              <a:gd name="connsiteX34" fmla="*/ 194162 w 270323"/>
              <a:gd name="connsiteY34" fmla="*/ 97 h 284545"/>
              <a:gd name="connsiteX35" fmla="*/ 195609 w 270323"/>
              <a:gd name="connsiteY35" fmla="*/ 0 h 284545"/>
              <a:gd name="connsiteX36" fmla="*/ 10670 w 270323"/>
              <a:gd name="connsiteY36" fmla="*/ 213409 h 284545"/>
              <a:gd name="connsiteX37" fmla="*/ 21341 w 270323"/>
              <a:gd name="connsiteY37" fmla="*/ 224079 h 284545"/>
              <a:gd name="connsiteX38" fmla="*/ 21341 w 270323"/>
              <a:gd name="connsiteY38" fmla="*/ 273875 h 284545"/>
              <a:gd name="connsiteX39" fmla="*/ 10670 w 270323"/>
              <a:gd name="connsiteY39" fmla="*/ 284545 h 284545"/>
              <a:gd name="connsiteX40" fmla="*/ 0 w 270323"/>
              <a:gd name="connsiteY40" fmla="*/ 273875 h 284545"/>
              <a:gd name="connsiteX41" fmla="*/ 0 w 270323"/>
              <a:gd name="connsiteY41" fmla="*/ 224079 h 284545"/>
              <a:gd name="connsiteX42" fmla="*/ 10670 w 270323"/>
              <a:gd name="connsiteY42" fmla="*/ 213409 h 284545"/>
              <a:gd name="connsiteX43" fmla="*/ 92477 w 270323"/>
              <a:gd name="connsiteY43" fmla="*/ 167170 h 284545"/>
              <a:gd name="connsiteX44" fmla="*/ 81807 w 270323"/>
              <a:gd name="connsiteY44" fmla="*/ 156500 h 284545"/>
              <a:gd name="connsiteX45" fmla="*/ 71136 w 270323"/>
              <a:gd name="connsiteY45" fmla="*/ 167170 h 284545"/>
              <a:gd name="connsiteX46" fmla="*/ 71136 w 270323"/>
              <a:gd name="connsiteY46" fmla="*/ 273875 h 284545"/>
              <a:gd name="connsiteX47" fmla="*/ 81807 w 270323"/>
              <a:gd name="connsiteY47" fmla="*/ 284545 h 284545"/>
              <a:gd name="connsiteX48" fmla="*/ 92477 w 270323"/>
              <a:gd name="connsiteY48" fmla="*/ 273875 h 284545"/>
              <a:gd name="connsiteX49" fmla="*/ 92477 w 270323"/>
              <a:gd name="connsiteY49" fmla="*/ 167170 h 284545"/>
              <a:gd name="connsiteX50" fmla="*/ 152943 w 270323"/>
              <a:gd name="connsiteY50" fmla="*/ 184954 h 284545"/>
              <a:gd name="connsiteX51" fmla="*/ 163613 w 270323"/>
              <a:gd name="connsiteY51" fmla="*/ 195625 h 284545"/>
              <a:gd name="connsiteX52" fmla="*/ 163613 w 270323"/>
              <a:gd name="connsiteY52" fmla="*/ 273875 h 284545"/>
              <a:gd name="connsiteX53" fmla="*/ 152943 w 270323"/>
              <a:gd name="connsiteY53" fmla="*/ 284545 h 284545"/>
              <a:gd name="connsiteX54" fmla="*/ 142273 w 270323"/>
              <a:gd name="connsiteY54" fmla="*/ 273875 h 284545"/>
              <a:gd name="connsiteX55" fmla="*/ 142273 w 270323"/>
              <a:gd name="connsiteY55" fmla="*/ 195625 h 284545"/>
              <a:gd name="connsiteX56" fmla="*/ 152943 w 270323"/>
              <a:gd name="connsiteY56" fmla="*/ 184954 h 284545"/>
              <a:gd name="connsiteX57" fmla="*/ 234750 w 270323"/>
              <a:gd name="connsiteY57" fmla="*/ 124488 h 284545"/>
              <a:gd name="connsiteX58" fmla="*/ 224079 w 270323"/>
              <a:gd name="connsiteY58" fmla="*/ 113818 h 284545"/>
              <a:gd name="connsiteX59" fmla="*/ 213409 w 270323"/>
              <a:gd name="connsiteY59" fmla="*/ 124488 h 284545"/>
              <a:gd name="connsiteX60" fmla="*/ 213409 w 270323"/>
              <a:gd name="connsiteY60" fmla="*/ 273875 h 284545"/>
              <a:gd name="connsiteX61" fmla="*/ 224079 w 270323"/>
              <a:gd name="connsiteY61" fmla="*/ 284545 h 284545"/>
              <a:gd name="connsiteX62" fmla="*/ 234750 w 270323"/>
              <a:gd name="connsiteY62" fmla="*/ 273875 h 284545"/>
              <a:gd name="connsiteX63" fmla="*/ 234750 w 270323"/>
              <a:gd name="connsiteY63" fmla="*/ 124488 h 28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70323" h="284545">
                <a:moveTo>
                  <a:pt x="195609" y="0"/>
                </a:moveTo>
                <a:lnTo>
                  <a:pt x="260397" y="7"/>
                </a:lnTo>
                <a:lnTo>
                  <a:pt x="261824" y="205"/>
                </a:lnTo>
                <a:lnTo>
                  <a:pt x="263230" y="598"/>
                </a:lnTo>
                <a:lnTo>
                  <a:pt x="264088" y="962"/>
                </a:lnTo>
                <a:cubicBezTo>
                  <a:pt x="265214" y="1458"/>
                  <a:pt x="266270" y="2179"/>
                  <a:pt x="267199" y="3107"/>
                </a:cubicBezTo>
                <a:lnTo>
                  <a:pt x="267778" y="3733"/>
                </a:lnTo>
                <a:lnTo>
                  <a:pt x="268397" y="4535"/>
                </a:lnTo>
                <a:lnTo>
                  <a:pt x="269168" y="5818"/>
                </a:lnTo>
                <a:lnTo>
                  <a:pt x="269719" y="7103"/>
                </a:lnTo>
                <a:lnTo>
                  <a:pt x="269991" y="8014"/>
                </a:lnTo>
                <a:lnTo>
                  <a:pt x="270184" y="8925"/>
                </a:lnTo>
                <a:lnTo>
                  <a:pt x="270318" y="10265"/>
                </a:lnTo>
                <a:lnTo>
                  <a:pt x="270323" y="74748"/>
                </a:lnTo>
                <a:cubicBezTo>
                  <a:pt x="270323" y="80641"/>
                  <a:pt x="265547" y="85419"/>
                  <a:pt x="259653" y="85419"/>
                </a:cubicBezTo>
                <a:cubicBezTo>
                  <a:pt x="254252" y="85419"/>
                  <a:pt x="249788" y="81405"/>
                  <a:pt x="249081" y="76196"/>
                </a:cubicBezTo>
                <a:lnTo>
                  <a:pt x="248983" y="74748"/>
                </a:lnTo>
                <a:lnTo>
                  <a:pt x="248977" y="36408"/>
                </a:lnTo>
                <a:lnTo>
                  <a:pt x="157363" y="128041"/>
                </a:lnTo>
                <a:cubicBezTo>
                  <a:pt x="153575" y="131830"/>
                  <a:pt x="147646" y="132174"/>
                  <a:pt x="143469" y="129075"/>
                </a:cubicBezTo>
                <a:lnTo>
                  <a:pt x="142273" y="128042"/>
                </a:lnTo>
                <a:lnTo>
                  <a:pt x="99160" y="86633"/>
                </a:lnTo>
                <a:lnTo>
                  <a:pt x="18216" y="167577"/>
                </a:lnTo>
                <a:cubicBezTo>
                  <a:pt x="14049" y="171744"/>
                  <a:pt x="7292" y="171744"/>
                  <a:pt x="3125" y="167577"/>
                </a:cubicBezTo>
                <a:cubicBezTo>
                  <a:pt x="-663" y="163788"/>
                  <a:pt x="-1007" y="157861"/>
                  <a:pt x="2092" y="153684"/>
                </a:cubicBezTo>
                <a:lnTo>
                  <a:pt x="3125" y="152486"/>
                </a:lnTo>
                <a:lnTo>
                  <a:pt x="91614" y="63998"/>
                </a:lnTo>
                <a:cubicBezTo>
                  <a:pt x="95402" y="60210"/>
                  <a:pt x="101331" y="59865"/>
                  <a:pt x="105508" y="62965"/>
                </a:cubicBezTo>
                <a:lnTo>
                  <a:pt x="106704" y="63998"/>
                </a:lnTo>
                <a:lnTo>
                  <a:pt x="149817" y="105406"/>
                </a:lnTo>
                <a:lnTo>
                  <a:pt x="233868" y="21341"/>
                </a:lnTo>
                <a:lnTo>
                  <a:pt x="195609" y="21341"/>
                </a:lnTo>
                <a:cubicBezTo>
                  <a:pt x="190207" y="21341"/>
                  <a:pt x="185742" y="17327"/>
                  <a:pt x="185037" y="12118"/>
                </a:cubicBezTo>
                <a:lnTo>
                  <a:pt x="184939" y="10670"/>
                </a:lnTo>
                <a:cubicBezTo>
                  <a:pt x="184939" y="5268"/>
                  <a:pt x="188954" y="804"/>
                  <a:pt x="194162" y="97"/>
                </a:cubicBezTo>
                <a:lnTo>
                  <a:pt x="195609" y="0"/>
                </a:lnTo>
                <a:close/>
                <a:moveTo>
                  <a:pt x="10670" y="213409"/>
                </a:moveTo>
                <a:cubicBezTo>
                  <a:pt x="16564" y="213409"/>
                  <a:pt x="21341" y="218186"/>
                  <a:pt x="21341" y="224079"/>
                </a:cubicBezTo>
                <a:lnTo>
                  <a:pt x="21341" y="273875"/>
                </a:lnTo>
                <a:cubicBezTo>
                  <a:pt x="21341" y="279768"/>
                  <a:pt x="16564" y="284545"/>
                  <a:pt x="10670" y="284545"/>
                </a:cubicBezTo>
                <a:cubicBezTo>
                  <a:pt x="4777" y="284545"/>
                  <a:pt x="0" y="279768"/>
                  <a:pt x="0" y="273875"/>
                </a:cubicBezTo>
                <a:lnTo>
                  <a:pt x="0" y="224079"/>
                </a:lnTo>
                <a:cubicBezTo>
                  <a:pt x="0" y="218186"/>
                  <a:pt x="4777" y="213409"/>
                  <a:pt x="10670" y="213409"/>
                </a:cubicBezTo>
                <a:close/>
                <a:moveTo>
                  <a:pt x="92477" y="167170"/>
                </a:moveTo>
                <a:cubicBezTo>
                  <a:pt x="92477" y="161277"/>
                  <a:pt x="87700" y="156500"/>
                  <a:pt x="81807" y="156500"/>
                </a:cubicBezTo>
                <a:cubicBezTo>
                  <a:pt x="75914" y="156500"/>
                  <a:pt x="71136" y="161277"/>
                  <a:pt x="71136" y="167170"/>
                </a:cubicBezTo>
                <a:lnTo>
                  <a:pt x="71136" y="273875"/>
                </a:lnTo>
                <a:cubicBezTo>
                  <a:pt x="71136" y="279768"/>
                  <a:pt x="75914" y="284545"/>
                  <a:pt x="81807" y="284545"/>
                </a:cubicBezTo>
                <a:cubicBezTo>
                  <a:pt x="87700" y="284545"/>
                  <a:pt x="92477" y="279768"/>
                  <a:pt x="92477" y="273875"/>
                </a:cubicBezTo>
                <a:lnTo>
                  <a:pt x="92477" y="167170"/>
                </a:lnTo>
                <a:close/>
                <a:moveTo>
                  <a:pt x="152943" y="184954"/>
                </a:moveTo>
                <a:cubicBezTo>
                  <a:pt x="158836" y="184954"/>
                  <a:pt x="163613" y="189732"/>
                  <a:pt x="163613" y="195625"/>
                </a:cubicBezTo>
                <a:lnTo>
                  <a:pt x="163613" y="273875"/>
                </a:lnTo>
                <a:cubicBezTo>
                  <a:pt x="163613" y="279768"/>
                  <a:pt x="158836" y="284545"/>
                  <a:pt x="152943" y="284545"/>
                </a:cubicBezTo>
                <a:cubicBezTo>
                  <a:pt x="147050" y="284545"/>
                  <a:pt x="142273" y="279768"/>
                  <a:pt x="142273" y="273875"/>
                </a:cubicBezTo>
                <a:lnTo>
                  <a:pt x="142273" y="195625"/>
                </a:lnTo>
                <a:cubicBezTo>
                  <a:pt x="142273" y="189732"/>
                  <a:pt x="147050" y="184954"/>
                  <a:pt x="152943" y="184954"/>
                </a:cubicBezTo>
                <a:close/>
                <a:moveTo>
                  <a:pt x="234750" y="124488"/>
                </a:moveTo>
                <a:cubicBezTo>
                  <a:pt x="234750" y="118596"/>
                  <a:pt x="229972" y="113818"/>
                  <a:pt x="224079" y="113818"/>
                </a:cubicBezTo>
                <a:cubicBezTo>
                  <a:pt x="218186" y="113818"/>
                  <a:pt x="213409" y="118596"/>
                  <a:pt x="213409" y="124488"/>
                </a:cubicBezTo>
                <a:lnTo>
                  <a:pt x="213409" y="273875"/>
                </a:lnTo>
                <a:cubicBezTo>
                  <a:pt x="213409" y="279768"/>
                  <a:pt x="218186" y="284545"/>
                  <a:pt x="224079" y="284545"/>
                </a:cubicBezTo>
                <a:cubicBezTo>
                  <a:pt x="229972" y="284545"/>
                  <a:pt x="234750" y="279768"/>
                  <a:pt x="234750" y="273875"/>
                </a:cubicBezTo>
                <a:lnTo>
                  <a:pt x="234750" y="124488"/>
                </a:ln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gradFill>
                <a:gsLst>
                  <a:gs pos="76437">
                    <a:srgbClr val="FFFFFF"/>
                  </a:gs>
                  <a:gs pos="55747">
                    <a:srgbClr val="FFFFFF"/>
                  </a:gs>
                </a:gsLst>
                <a:path path="circle">
                  <a:fillToRect l="100000" b="100000"/>
                </a:path>
              </a:gradFill>
              <a:latin typeface="+mj-lt"/>
              <a:cs typeface="Segoe UI" pitchFamily="34" charset="0"/>
            </a:endParaRPr>
          </a:p>
        </p:txBody>
      </p:sp>
      <p:sp>
        <p:nvSpPr>
          <p:cNvPr id="43" name="Round Same Side Corner Rectangle 42">
            <a:extLst>
              <a:ext uri="{FF2B5EF4-FFF2-40B4-BE49-F238E27FC236}">
                <a16:creationId xmlns:a16="http://schemas.microsoft.com/office/drawing/2014/main" id="{ADB03061-F1F0-43A8-616F-13DF18DBBF1F}"/>
              </a:ext>
            </a:extLst>
          </p:cNvPr>
          <p:cNvSpPr/>
          <p:nvPr/>
        </p:nvSpPr>
        <p:spPr bwMode="auto">
          <a:xfrm>
            <a:off x="6006247" y="5936129"/>
            <a:ext cx="5948178" cy="463468"/>
          </a:xfrm>
          <a:prstGeom prst="round2SameRect">
            <a:avLst>
              <a:gd name="adj1" fmla="val 0"/>
              <a:gd name="adj2" fmla="val 21063"/>
            </a:avLst>
          </a:prstGeom>
          <a:gradFill flip="none" rotWithShape="1">
            <a:gsLst>
              <a:gs pos="35000">
                <a:srgbClr val="0078D4"/>
              </a:gs>
              <a:gs pos="0">
                <a:srgbClr val="C03BC4"/>
              </a:gs>
            </a:gsLst>
            <a:path path="circle">
              <a:fillToRect l="100000" t="100000"/>
            </a:path>
            <a:tileRect r="-100000" b="-100000"/>
          </a:gradFill>
          <a:ln>
            <a:solidFill>
              <a:schemeClr val="bg2"/>
            </a:soli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gradFill>
                <a:gsLst>
                  <a:gs pos="76437">
                    <a:srgbClr val="FFFFFF"/>
                  </a:gs>
                  <a:gs pos="55747">
                    <a:srgbClr val="FFFFFF"/>
                  </a:gs>
                </a:gsLst>
                <a:path path="circle">
                  <a:fillToRect l="100000" b="100000"/>
                </a:path>
              </a:gradFill>
              <a:latin typeface="+mj-lt"/>
              <a:cs typeface="Segoe UI" pitchFamily="34" charset="0"/>
            </a:endParaRPr>
          </a:p>
        </p:txBody>
      </p:sp>
      <p:sp>
        <p:nvSpPr>
          <p:cNvPr id="44" name="TextBox 43">
            <a:extLst>
              <a:ext uri="{FF2B5EF4-FFF2-40B4-BE49-F238E27FC236}">
                <a16:creationId xmlns:a16="http://schemas.microsoft.com/office/drawing/2014/main" id="{9E8A9336-DB73-F317-E184-D93AEB0462EC}"/>
              </a:ext>
            </a:extLst>
          </p:cNvPr>
          <p:cNvSpPr txBox="1"/>
          <p:nvPr/>
        </p:nvSpPr>
        <p:spPr>
          <a:xfrm>
            <a:off x="6677881" y="6090919"/>
            <a:ext cx="1067600" cy="153888"/>
          </a:xfrm>
          <a:prstGeom prst="rect">
            <a:avLst/>
          </a:prstGeom>
          <a:noFill/>
        </p:spPr>
        <p:txBody>
          <a:bodyPr wrap="none" lIns="0" tIns="0" rIns="0" bIns="0" rtlCol="0">
            <a:spAutoFit/>
          </a:bodyPr>
          <a:lstStyle/>
          <a:p>
            <a:pPr algn="l"/>
            <a:r>
              <a:rPr lang="en-US" sz="1000">
                <a:gradFill>
                  <a:gsLst>
                    <a:gs pos="35000">
                      <a:schemeClr val="bg1"/>
                    </a:gs>
                    <a:gs pos="0">
                      <a:schemeClr val="bg1"/>
                    </a:gs>
                  </a:gsLst>
                  <a:path path="circle">
                    <a:fillToRect l="100000" t="100000"/>
                  </a:path>
                </a:gradFill>
                <a:latin typeface="+mj-lt"/>
              </a:rPr>
              <a:t>Accelerate growth</a:t>
            </a:r>
          </a:p>
        </p:txBody>
      </p:sp>
      <p:sp>
        <p:nvSpPr>
          <p:cNvPr id="45" name="TextBox 44">
            <a:extLst>
              <a:ext uri="{FF2B5EF4-FFF2-40B4-BE49-F238E27FC236}">
                <a16:creationId xmlns:a16="http://schemas.microsoft.com/office/drawing/2014/main" id="{8BDB6445-F088-72A9-7F6A-56CDDEC49053}"/>
              </a:ext>
            </a:extLst>
          </p:cNvPr>
          <p:cNvSpPr txBox="1"/>
          <p:nvPr/>
        </p:nvSpPr>
        <p:spPr>
          <a:xfrm>
            <a:off x="8305535" y="6090919"/>
            <a:ext cx="1604606" cy="153888"/>
          </a:xfrm>
          <a:prstGeom prst="rect">
            <a:avLst/>
          </a:prstGeom>
          <a:noFill/>
        </p:spPr>
        <p:txBody>
          <a:bodyPr wrap="none" lIns="0" tIns="0" rIns="0" bIns="0" rtlCol="0">
            <a:spAutoFit/>
          </a:bodyPr>
          <a:lstStyle/>
          <a:p>
            <a:pPr algn="l"/>
            <a:r>
              <a:rPr lang="en-US" sz="1000">
                <a:gradFill>
                  <a:gsLst>
                    <a:gs pos="35000">
                      <a:schemeClr val="bg1"/>
                    </a:gs>
                    <a:gs pos="0">
                      <a:schemeClr val="bg1"/>
                    </a:gs>
                  </a:gsLst>
                  <a:path path="circle">
                    <a:fillToRect l="100000" t="100000"/>
                  </a:path>
                </a:gradFill>
                <a:latin typeface="+mj-lt"/>
              </a:rPr>
              <a:t>Cost savings and avoidance</a:t>
            </a:r>
          </a:p>
        </p:txBody>
      </p:sp>
      <p:sp>
        <p:nvSpPr>
          <p:cNvPr id="46" name="TextBox 45">
            <a:extLst>
              <a:ext uri="{FF2B5EF4-FFF2-40B4-BE49-F238E27FC236}">
                <a16:creationId xmlns:a16="http://schemas.microsoft.com/office/drawing/2014/main" id="{AE595881-0E32-B023-90DB-6695476D70BC}"/>
              </a:ext>
            </a:extLst>
          </p:cNvPr>
          <p:cNvSpPr txBox="1"/>
          <p:nvPr/>
        </p:nvSpPr>
        <p:spPr>
          <a:xfrm>
            <a:off x="10460635" y="6090919"/>
            <a:ext cx="1146148" cy="153888"/>
          </a:xfrm>
          <a:prstGeom prst="rect">
            <a:avLst/>
          </a:prstGeom>
          <a:noFill/>
        </p:spPr>
        <p:txBody>
          <a:bodyPr wrap="none" lIns="0" tIns="0" rIns="0" bIns="0" rtlCol="0">
            <a:spAutoFit/>
          </a:bodyPr>
          <a:lstStyle/>
          <a:p>
            <a:pPr algn="l"/>
            <a:r>
              <a:rPr lang="en-US" sz="1000">
                <a:gradFill>
                  <a:gsLst>
                    <a:gs pos="35000">
                      <a:schemeClr val="bg1"/>
                    </a:gs>
                    <a:gs pos="0">
                      <a:schemeClr val="bg1"/>
                    </a:gs>
                  </a:gsLst>
                  <a:path path="circle">
                    <a:fillToRect l="100000" t="100000"/>
                  </a:path>
                </a:gradFill>
                <a:latin typeface="+mj-lt"/>
              </a:rPr>
              <a:t>Employee retention</a:t>
            </a:r>
          </a:p>
        </p:txBody>
      </p:sp>
      <p:sp>
        <p:nvSpPr>
          <p:cNvPr id="47" name="Graphic 47" descr="Icon of a piggy bank ">
            <a:extLst>
              <a:ext uri="{FF2B5EF4-FFF2-40B4-BE49-F238E27FC236}">
                <a16:creationId xmlns:a16="http://schemas.microsoft.com/office/drawing/2014/main" id="{474E8E38-A602-160C-05F2-0B24C79E4318}"/>
              </a:ext>
            </a:extLst>
          </p:cNvPr>
          <p:cNvSpPr>
            <a:spLocks noChangeAspect="1"/>
          </p:cNvSpPr>
          <p:nvPr/>
        </p:nvSpPr>
        <p:spPr>
          <a:xfrm>
            <a:off x="7925478" y="6071147"/>
            <a:ext cx="200060" cy="193432"/>
          </a:xfrm>
          <a:custGeom>
            <a:avLst/>
            <a:gdLst>
              <a:gd name="connsiteX0" fmla="*/ 150403 w 372234"/>
              <a:gd name="connsiteY0" fmla="*/ 26554 h 359903"/>
              <a:gd name="connsiteX1" fmla="*/ 177466 w 372234"/>
              <a:gd name="connsiteY1" fmla="*/ 38837 h 359903"/>
              <a:gd name="connsiteX2" fmla="*/ 168732 w 372234"/>
              <a:gd name="connsiteY2" fmla="*/ 65624 h 359903"/>
              <a:gd name="connsiteX3" fmla="*/ 134547 w 372234"/>
              <a:gd name="connsiteY3" fmla="*/ 49532 h 359903"/>
              <a:gd name="connsiteX4" fmla="*/ 120976 w 372234"/>
              <a:gd name="connsiteY4" fmla="*/ 39162 h 359903"/>
              <a:gd name="connsiteX5" fmla="*/ 120976 w 372234"/>
              <a:gd name="connsiteY5" fmla="*/ 80727 h 359903"/>
              <a:gd name="connsiteX6" fmla="*/ 112224 w 372234"/>
              <a:gd name="connsiteY6" fmla="*/ 93679 h 359903"/>
              <a:gd name="connsiteX7" fmla="*/ 112108 w 372234"/>
              <a:gd name="connsiteY7" fmla="*/ 93727 h 359903"/>
              <a:gd name="connsiteX8" fmla="*/ 111522 w 372234"/>
              <a:gd name="connsiteY8" fmla="*/ 93976 h 359903"/>
              <a:gd name="connsiteX9" fmla="*/ 109035 w 372234"/>
              <a:gd name="connsiteY9" fmla="*/ 95103 h 359903"/>
              <a:gd name="connsiteX10" fmla="*/ 99984 w 372234"/>
              <a:gd name="connsiteY10" fmla="*/ 99827 h 359903"/>
              <a:gd name="connsiteX11" fmla="*/ 75011 w 372234"/>
              <a:gd name="connsiteY11" fmla="*/ 118515 h 359903"/>
              <a:gd name="connsiteX12" fmla="*/ 58428 w 372234"/>
              <a:gd name="connsiteY12" fmla="*/ 147096 h 359903"/>
              <a:gd name="connsiteX13" fmla="*/ 31400 w 372234"/>
              <a:gd name="connsiteY13" fmla="*/ 171071 h 359903"/>
              <a:gd name="connsiteX14" fmla="*/ 27918 w 372234"/>
              <a:gd name="connsiteY14" fmla="*/ 175183 h 359903"/>
              <a:gd name="connsiteX15" fmla="*/ 27918 w 372234"/>
              <a:gd name="connsiteY15" fmla="*/ 207807 h 359903"/>
              <a:gd name="connsiteX16" fmla="*/ 33181 w 372234"/>
              <a:gd name="connsiteY16" fmla="*/ 214021 h 359903"/>
              <a:gd name="connsiteX17" fmla="*/ 59085 w 372234"/>
              <a:gd name="connsiteY17" fmla="*/ 232745 h 359903"/>
              <a:gd name="connsiteX18" fmla="*/ 84317 w 372234"/>
              <a:gd name="connsiteY18" fmla="*/ 266279 h 359903"/>
              <a:gd name="connsiteX19" fmla="*/ 113807 w 372234"/>
              <a:gd name="connsiteY19" fmla="*/ 285613 h 359903"/>
              <a:gd name="connsiteX20" fmla="*/ 124606 w 372234"/>
              <a:gd name="connsiteY20" fmla="*/ 289427 h 359903"/>
              <a:gd name="connsiteX21" fmla="*/ 127546 w 372234"/>
              <a:gd name="connsiteY21" fmla="*/ 290197 h 359903"/>
              <a:gd name="connsiteX22" fmla="*/ 128214 w 372234"/>
              <a:gd name="connsiteY22" fmla="*/ 290348 h 359903"/>
              <a:gd name="connsiteX23" fmla="*/ 128304 w 372234"/>
              <a:gd name="connsiteY23" fmla="*/ 290369 h 359903"/>
              <a:gd name="connsiteX24" fmla="*/ 128324 w 372234"/>
              <a:gd name="connsiteY24" fmla="*/ 290372 h 359903"/>
              <a:gd name="connsiteX25" fmla="*/ 139588 w 372234"/>
              <a:gd name="connsiteY25" fmla="*/ 304069 h 359903"/>
              <a:gd name="connsiteX26" fmla="*/ 139588 w 372234"/>
              <a:gd name="connsiteY26" fmla="*/ 327333 h 359903"/>
              <a:gd name="connsiteX27" fmla="*/ 144241 w 372234"/>
              <a:gd name="connsiteY27" fmla="*/ 331986 h 359903"/>
              <a:gd name="connsiteX28" fmla="*/ 167505 w 372234"/>
              <a:gd name="connsiteY28" fmla="*/ 331986 h 359903"/>
              <a:gd name="connsiteX29" fmla="*/ 195423 w 372234"/>
              <a:gd name="connsiteY29" fmla="*/ 304069 h 359903"/>
              <a:gd name="connsiteX30" fmla="*/ 232646 w 372234"/>
              <a:gd name="connsiteY30" fmla="*/ 304069 h 359903"/>
              <a:gd name="connsiteX31" fmla="*/ 260564 w 372234"/>
              <a:gd name="connsiteY31" fmla="*/ 331986 h 359903"/>
              <a:gd name="connsiteX32" fmla="*/ 283829 w 372234"/>
              <a:gd name="connsiteY32" fmla="*/ 331986 h 359903"/>
              <a:gd name="connsiteX33" fmla="*/ 288481 w 372234"/>
              <a:gd name="connsiteY33" fmla="*/ 327333 h 359903"/>
              <a:gd name="connsiteX34" fmla="*/ 288481 w 372234"/>
              <a:gd name="connsiteY34" fmla="*/ 285457 h 359903"/>
              <a:gd name="connsiteX35" fmla="*/ 296146 w 372234"/>
              <a:gd name="connsiteY35" fmla="*/ 272996 h 359903"/>
              <a:gd name="connsiteX36" fmla="*/ 296393 w 372234"/>
              <a:gd name="connsiteY36" fmla="*/ 272864 h 359903"/>
              <a:gd name="connsiteX37" fmla="*/ 297700 w 372234"/>
              <a:gd name="connsiteY37" fmla="*/ 272116 h 359903"/>
              <a:gd name="connsiteX38" fmla="*/ 302991 w 372234"/>
              <a:gd name="connsiteY38" fmla="*/ 268615 h 359903"/>
              <a:gd name="connsiteX39" fmla="*/ 319760 w 372234"/>
              <a:gd name="connsiteY39" fmla="*/ 253108 h 359903"/>
              <a:gd name="connsiteX40" fmla="*/ 344317 w 372234"/>
              <a:gd name="connsiteY40" fmla="*/ 183093 h 359903"/>
              <a:gd name="connsiteX41" fmla="*/ 334849 w 372234"/>
              <a:gd name="connsiteY41" fmla="*/ 136794 h 359903"/>
              <a:gd name="connsiteX42" fmla="*/ 349703 w 372234"/>
              <a:gd name="connsiteY42" fmla="*/ 107463 h 359903"/>
              <a:gd name="connsiteX43" fmla="*/ 354949 w 372234"/>
              <a:gd name="connsiteY43" fmla="*/ 115343 h 359903"/>
              <a:gd name="connsiteX44" fmla="*/ 372234 w 372234"/>
              <a:gd name="connsiteY44" fmla="*/ 183093 h 359903"/>
              <a:gd name="connsiteX45" fmla="*/ 340955 w 372234"/>
              <a:gd name="connsiteY45" fmla="*/ 271277 h 359903"/>
              <a:gd name="connsiteX46" fmla="*/ 319338 w 372234"/>
              <a:gd name="connsiteY46" fmla="*/ 291247 h 359903"/>
              <a:gd name="connsiteX47" fmla="*/ 316399 w 372234"/>
              <a:gd name="connsiteY47" fmla="*/ 293298 h 359903"/>
              <a:gd name="connsiteX48" fmla="*/ 316399 w 372234"/>
              <a:gd name="connsiteY48" fmla="*/ 327333 h 359903"/>
              <a:gd name="connsiteX49" fmla="*/ 283829 w 372234"/>
              <a:gd name="connsiteY49" fmla="*/ 359904 h 359903"/>
              <a:gd name="connsiteX50" fmla="*/ 260564 w 372234"/>
              <a:gd name="connsiteY50" fmla="*/ 359904 h 359903"/>
              <a:gd name="connsiteX51" fmla="*/ 232646 w 372234"/>
              <a:gd name="connsiteY51" fmla="*/ 331986 h 359903"/>
              <a:gd name="connsiteX52" fmla="*/ 195423 w 372234"/>
              <a:gd name="connsiteY52" fmla="*/ 331986 h 359903"/>
              <a:gd name="connsiteX53" fmla="*/ 167505 w 372234"/>
              <a:gd name="connsiteY53" fmla="*/ 359904 h 359903"/>
              <a:gd name="connsiteX54" fmla="*/ 144241 w 372234"/>
              <a:gd name="connsiteY54" fmla="*/ 359904 h 359903"/>
              <a:gd name="connsiteX55" fmla="*/ 111670 w 372234"/>
              <a:gd name="connsiteY55" fmla="*/ 327333 h 359903"/>
              <a:gd name="connsiteX56" fmla="*/ 111670 w 372234"/>
              <a:gd name="connsiteY56" fmla="*/ 314629 h 359903"/>
              <a:gd name="connsiteX57" fmla="*/ 103029 w 372234"/>
              <a:gd name="connsiteY57" fmla="*/ 311366 h 359903"/>
              <a:gd name="connsiteX58" fmla="*/ 64576 w 372234"/>
              <a:gd name="connsiteY58" fmla="*/ 286021 h 359903"/>
              <a:gd name="connsiteX59" fmla="*/ 34713 w 372234"/>
              <a:gd name="connsiteY59" fmla="*/ 246359 h 359903"/>
              <a:gd name="connsiteX60" fmla="*/ 28591 w 372234"/>
              <a:gd name="connsiteY60" fmla="*/ 241557 h 359903"/>
              <a:gd name="connsiteX61" fmla="*/ 0 w 372234"/>
              <a:gd name="connsiteY61" fmla="*/ 207807 h 359903"/>
              <a:gd name="connsiteX62" fmla="*/ 0 w 372234"/>
              <a:gd name="connsiteY62" fmla="*/ 175183 h 359903"/>
              <a:gd name="connsiteX63" fmla="*/ 26810 w 372234"/>
              <a:gd name="connsiteY63" fmla="*/ 143533 h 359903"/>
              <a:gd name="connsiteX64" fmla="*/ 31947 w 372234"/>
              <a:gd name="connsiteY64" fmla="*/ 138257 h 359903"/>
              <a:gd name="connsiteX65" fmla="*/ 55271 w 372234"/>
              <a:gd name="connsiteY65" fmla="*/ 98775 h 359903"/>
              <a:gd name="connsiteX66" fmla="*/ 86133 w 372234"/>
              <a:gd name="connsiteY66" fmla="*/ 75587 h 359903"/>
              <a:gd name="connsiteX67" fmla="*/ 93059 w 372234"/>
              <a:gd name="connsiteY67" fmla="*/ 71846 h 359903"/>
              <a:gd name="connsiteX68" fmla="*/ 93059 w 372234"/>
              <a:gd name="connsiteY68" fmla="*/ 18772 h 359903"/>
              <a:gd name="connsiteX69" fmla="*/ 125440 w 372234"/>
              <a:gd name="connsiteY69" fmla="*/ 5442 h 359903"/>
              <a:gd name="connsiteX70" fmla="*/ 150403 w 372234"/>
              <a:gd name="connsiteY70" fmla="*/ 26554 h 359903"/>
              <a:gd name="connsiteX71" fmla="*/ 206032 w 372234"/>
              <a:gd name="connsiteY71" fmla="*/ 115122 h 359903"/>
              <a:gd name="connsiteX72" fmla="*/ 187381 w 372234"/>
              <a:gd name="connsiteY72" fmla="*/ 94473 h 359903"/>
              <a:gd name="connsiteX73" fmla="*/ 232068 w 372234"/>
              <a:gd name="connsiteY73" fmla="*/ 11950 h 359903"/>
              <a:gd name="connsiteX74" fmla="*/ 329342 w 372234"/>
              <a:gd name="connsiteY74" fmla="*/ 52232 h 359903"/>
              <a:gd name="connsiteX75" fmla="*/ 302602 w 372234"/>
              <a:gd name="connsiteY75" fmla="*/ 142188 h 359903"/>
              <a:gd name="connsiteX76" fmla="*/ 274813 w 372234"/>
              <a:gd name="connsiteY76" fmla="*/ 143606 h 359903"/>
              <a:gd name="connsiteX77" fmla="*/ 206032 w 372234"/>
              <a:gd name="connsiteY77" fmla="*/ 115122 h 359903"/>
              <a:gd name="connsiteX78" fmla="*/ 287813 w 372234"/>
              <a:gd name="connsiteY78" fmla="*/ 118463 h 359903"/>
              <a:gd name="connsiteX79" fmla="*/ 303550 w 372234"/>
              <a:gd name="connsiteY79" fmla="*/ 62918 h 359903"/>
              <a:gd name="connsiteX80" fmla="*/ 242754 w 372234"/>
              <a:gd name="connsiteY80" fmla="*/ 37742 h 359903"/>
              <a:gd name="connsiteX81" fmla="*/ 214613 w 372234"/>
              <a:gd name="connsiteY81" fmla="*/ 88150 h 359903"/>
              <a:gd name="connsiteX82" fmla="*/ 215012 w 372234"/>
              <a:gd name="connsiteY82" fmla="*/ 88437 h 359903"/>
              <a:gd name="connsiteX83" fmla="*/ 216713 w 372234"/>
              <a:gd name="connsiteY83" fmla="*/ 89329 h 359903"/>
              <a:gd name="connsiteX84" fmla="*/ 285494 w 372234"/>
              <a:gd name="connsiteY84" fmla="*/ 117813 h 359903"/>
              <a:gd name="connsiteX85" fmla="*/ 287329 w 372234"/>
              <a:gd name="connsiteY85" fmla="*/ 118385 h 359903"/>
              <a:gd name="connsiteX86" fmla="*/ 287813 w 372234"/>
              <a:gd name="connsiteY86" fmla="*/ 118463 h 359903"/>
              <a:gd name="connsiteX87" fmla="*/ 130282 w 372234"/>
              <a:gd name="connsiteY87" fmla="*/ 136562 h 359903"/>
              <a:gd name="connsiteX88" fmla="*/ 111670 w 372234"/>
              <a:gd name="connsiteY88" fmla="*/ 155173 h 359903"/>
              <a:gd name="connsiteX89" fmla="*/ 93059 w 372234"/>
              <a:gd name="connsiteY89" fmla="*/ 136562 h 359903"/>
              <a:gd name="connsiteX90" fmla="*/ 111670 w 372234"/>
              <a:gd name="connsiteY90" fmla="*/ 117950 h 359903"/>
              <a:gd name="connsiteX91" fmla="*/ 130282 w 372234"/>
              <a:gd name="connsiteY91" fmla="*/ 136562 h 35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72234" h="359903">
                <a:moveTo>
                  <a:pt x="150403" y="26554"/>
                </a:moveTo>
                <a:cubicBezTo>
                  <a:pt x="160267" y="33362"/>
                  <a:pt x="169696" y="37848"/>
                  <a:pt x="177466" y="38837"/>
                </a:cubicBezTo>
                <a:cubicBezTo>
                  <a:pt x="173230" y="47251"/>
                  <a:pt x="170275" y="56288"/>
                  <a:pt x="168732" y="65624"/>
                </a:cubicBezTo>
                <a:cubicBezTo>
                  <a:pt x="156199" y="62874"/>
                  <a:pt x="144307" y="56267"/>
                  <a:pt x="134547" y="49532"/>
                </a:cubicBezTo>
                <a:cubicBezTo>
                  <a:pt x="129722" y="46202"/>
                  <a:pt x="125154" y="42655"/>
                  <a:pt x="120976" y="39162"/>
                </a:cubicBezTo>
                <a:lnTo>
                  <a:pt x="120976" y="80727"/>
                </a:lnTo>
                <a:cubicBezTo>
                  <a:pt x="120976" y="86427"/>
                  <a:pt x="117511" y="91554"/>
                  <a:pt x="112224" y="93679"/>
                </a:cubicBezTo>
                <a:lnTo>
                  <a:pt x="112108" y="93727"/>
                </a:lnTo>
                <a:cubicBezTo>
                  <a:pt x="111993" y="93775"/>
                  <a:pt x="111795" y="93858"/>
                  <a:pt x="111522" y="93976"/>
                </a:cubicBezTo>
                <a:cubicBezTo>
                  <a:pt x="110975" y="94212"/>
                  <a:pt x="110128" y="94588"/>
                  <a:pt x="109035" y="95103"/>
                </a:cubicBezTo>
                <a:cubicBezTo>
                  <a:pt x="106844" y="96133"/>
                  <a:pt x="103688" y="97710"/>
                  <a:pt x="99984" y="99827"/>
                </a:cubicBezTo>
                <a:cubicBezTo>
                  <a:pt x="92502" y="104102"/>
                  <a:pt x="83155" y="110371"/>
                  <a:pt x="75011" y="118515"/>
                </a:cubicBezTo>
                <a:cubicBezTo>
                  <a:pt x="66571" y="126956"/>
                  <a:pt x="61367" y="138292"/>
                  <a:pt x="58428" y="147096"/>
                </a:cubicBezTo>
                <a:cubicBezTo>
                  <a:pt x="54659" y="158387"/>
                  <a:pt x="45062" y="168795"/>
                  <a:pt x="31400" y="171071"/>
                </a:cubicBezTo>
                <a:cubicBezTo>
                  <a:pt x="29390" y="171406"/>
                  <a:pt x="27918" y="173145"/>
                  <a:pt x="27918" y="175183"/>
                </a:cubicBezTo>
                <a:lnTo>
                  <a:pt x="27918" y="207807"/>
                </a:lnTo>
                <a:cubicBezTo>
                  <a:pt x="27918" y="210887"/>
                  <a:pt x="30144" y="213515"/>
                  <a:pt x="33181" y="214021"/>
                </a:cubicBezTo>
                <a:cubicBezTo>
                  <a:pt x="44793" y="215955"/>
                  <a:pt x="53941" y="223536"/>
                  <a:pt x="59085" y="232745"/>
                </a:cubicBezTo>
                <a:cubicBezTo>
                  <a:pt x="63764" y="241120"/>
                  <a:pt x="72081" y="254044"/>
                  <a:pt x="84317" y="266279"/>
                </a:cubicBezTo>
                <a:cubicBezTo>
                  <a:pt x="93825" y="275788"/>
                  <a:pt x="104897" y="281883"/>
                  <a:pt x="113807" y="285613"/>
                </a:cubicBezTo>
                <a:cubicBezTo>
                  <a:pt x="118223" y="287461"/>
                  <a:pt x="121996" y="288680"/>
                  <a:pt x="124606" y="289427"/>
                </a:cubicBezTo>
                <a:cubicBezTo>
                  <a:pt x="125908" y="289797"/>
                  <a:pt x="126910" y="290048"/>
                  <a:pt x="127546" y="290197"/>
                </a:cubicBezTo>
                <a:cubicBezTo>
                  <a:pt x="127864" y="290272"/>
                  <a:pt x="128089" y="290322"/>
                  <a:pt x="128214" y="290348"/>
                </a:cubicBezTo>
                <a:lnTo>
                  <a:pt x="128304" y="290369"/>
                </a:lnTo>
                <a:lnTo>
                  <a:pt x="128324" y="290372"/>
                </a:lnTo>
                <a:cubicBezTo>
                  <a:pt x="134866" y="291658"/>
                  <a:pt x="139588" y="297396"/>
                  <a:pt x="139588" y="304069"/>
                </a:cubicBezTo>
                <a:lnTo>
                  <a:pt x="139588" y="327333"/>
                </a:lnTo>
                <a:cubicBezTo>
                  <a:pt x="139588" y="329902"/>
                  <a:pt x="141671" y="331986"/>
                  <a:pt x="144241" y="331986"/>
                </a:cubicBezTo>
                <a:lnTo>
                  <a:pt x="167505" y="331986"/>
                </a:lnTo>
                <a:cubicBezTo>
                  <a:pt x="167505" y="316566"/>
                  <a:pt x="180005" y="304069"/>
                  <a:pt x="195423" y="304069"/>
                </a:cubicBezTo>
                <a:lnTo>
                  <a:pt x="232646" y="304069"/>
                </a:lnTo>
                <a:cubicBezTo>
                  <a:pt x="248064" y="304069"/>
                  <a:pt x="260564" y="316566"/>
                  <a:pt x="260564" y="331986"/>
                </a:cubicBezTo>
                <a:lnTo>
                  <a:pt x="283829" y="331986"/>
                </a:lnTo>
                <a:cubicBezTo>
                  <a:pt x="286399" y="331986"/>
                  <a:pt x="288481" y="329902"/>
                  <a:pt x="288481" y="327333"/>
                </a:cubicBezTo>
                <a:lnTo>
                  <a:pt x="288481" y="285457"/>
                </a:lnTo>
                <a:cubicBezTo>
                  <a:pt x="288481" y="280194"/>
                  <a:pt x="291454" y="275373"/>
                  <a:pt x="296146" y="272996"/>
                </a:cubicBezTo>
                <a:lnTo>
                  <a:pt x="296393" y="272864"/>
                </a:lnTo>
                <a:cubicBezTo>
                  <a:pt x="296652" y="272723"/>
                  <a:pt x="297097" y="272475"/>
                  <a:pt x="297700" y="272116"/>
                </a:cubicBezTo>
                <a:cubicBezTo>
                  <a:pt x="298908" y="271398"/>
                  <a:pt x="300739" y="270242"/>
                  <a:pt x="302991" y="268615"/>
                </a:cubicBezTo>
                <a:cubicBezTo>
                  <a:pt x="307508" y="265353"/>
                  <a:pt x="313626" y="260264"/>
                  <a:pt x="319760" y="253108"/>
                </a:cubicBezTo>
                <a:cubicBezTo>
                  <a:pt x="331901" y="238944"/>
                  <a:pt x="344317" y="216482"/>
                  <a:pt x="344317" y="183093"/>
                </a:cubicBezTo>
                <a:cubicBezTo>
                  <a:pt x="344317" y="164358"/>
                  <a:pt x="340814" y="149212"/>
                  <a:pt x="334849" y="136794"/>
                </a:cubicBezTo>
                <a:cubicBezTo>
                  <a:pt x="341510" y="127954"/>
                  <a:pt x="346531" y="118006"/>
                  <a:pt x="349703" y="107463"/>
                </a:cubicBezTo>
                <a:cubicBezTo>
                  <a:pt x="351549" y="109992"/>
                  <a:pt x="353300" y="112617"/>
                  <a:pt x="354949" y="115343"/>
                </a:cubicBezTo>
                <a:cubicBezTo>
                  <a:pt x="366195" y="133921"/>
                  <a:pt x="372234" y="156346"/>
                  <a:pt x="372234" y="183093"/>
                </a:cubicBezTo>
                <a:cubicBezTo>
                  <a:pt x="372234" y="224148"/>
                  <a:pt x="356733" y="252870"/>
                  <a:pt x="340955" y="271277"/>
                </a:cubicBezTo>
                <a:cubicBezTo>
                  <a:pt x="333131" y="280406"/>
                  <a:pt x="325290" y="286948"/>
                  <a:pt x="319338" y="291247"/>
                </a:cubicBezTo>
                <a:cubicBezTo>
                  <a:pt x="318299" y="291997"/>
                  <a:pt x="317317" y="292680"/>
                  <a:pt x="316399" y="293298"/>
                </a:cubicBezTo>
                <a:lnTo>
                  <a:pt x="316399" y="327333"/>
                </a:lnTo>
                <a:cubicBezTo>
                  <a:pt x="316399" y="345321"/>
                  <a:pt x="301817" y="359904"/>
                  <a:pt x="283829" y="359904"/>
                </a:cubicBezTo>
                <a:lnTo>
                  <a:pt x="260564" y="359904"/>
                </a:lnTo>
                <a:cubicBezTo>
                  <a:pt x="245146" y="359904"/>
                  <a:pt x="232646" y="347404"/>
                  <a:pt x="232646" y="331986"/>
                </a:cubicBezTo>
                <a:lnTo>
                  <a:pt x="195423" y="331986"/>
                </a:lnTo>
                <a:cubicBezTo>
                  <a:pt x="195423" y="347404"/>
                  <a:pt x="182923" y="359904"/>
                  <a:pt x="167505" y="359904"/>
                </a:cubicBezTo>
                <a:lnTo>
                  <a:pt x="144241" y="359904"/>
                </a:lnTo>
                <a:cubicBezTo>
                  <a:pt x="126253" y="359904"/>
                  <a:pt x="111670" y="345321"/>
                  <a:pt x="111670" y="327333"/>
                </a:cubicBezTo>
                <a:lnTo>
                  <a:pt x="111670" y="314629"/>
                </a:lnTo>
                <a:cubicBezTo>
                  <a:pt x="109101" y="313762"/>
                  <a:pt x="106185" y="312688"/>
                  <a:pt x="103029" y="311366"/>
                </a:cubicBezTo>
                <a:cubicBezTo>
                  <a:pt x="91935" y="306723"/>
                  <a:pt x="77416" y="298861"/>
                  <a:pt x="64576" y="286021"/>
                </a:cubicBezTo>
                <a:cubicBezTo>
                  <a:pt x="49984" y="271429"/>
                  <a:pt x="40211" y="256203"/>
                  <a:pt x="34713" y="246359"/>
                </a:cubicBezTo>
                <a:cubicBezTo>
                  <a:pt x="33090" y="243456"/>
                  <a:pt x="30666" y="241904"/>
                  <a:pt x="28591" y="241557"/>
                </a:cubicBezTo>
                <a:cubicBezTo>
                  <a:pt x="12093" y="238809"/>
                  <a:pt x="0" y="224533"/>
                  <a:pt x="0" y="207807"/>
                </a:cubicBezTo>
                <a:lnTo>
                  <a:pt x="0" y="175183"/>
                </a:lnTo>
                <a:cubicBezTo>
                  <a:pt x="0" y="159498"/>
                  <a:pt x="11339" y="146113"/>
                  <a:pt x="26810" y="143533"/>
                </a:cubicBezTo>
                <a:cubicBezTo>
                  <a:pt x="28428" y="143263"/>
                  <a:pt x="30812" y="141657"/>
                  <a:pt x="31947" y="138257"/>
                </a:cubicBezTo>
                <a:cubicBezTo>
                  <a:pt x="35527" y="127532"/>
                  <a:pt x="42474" y="111572"/>
                  <a:pt x="55271" y="98775"/>
                </a:cubicBezTo>
                <a:cubicBezTo>
                  <a:pt x="65738" y="88307"/>
                  <a:pt x="77329" y="80618"/>
                  <a:pt x="86133" y="75587"/>
                </a:cubicBezTo>
                <a:cubicBezTo>
                  <a:pt x="88671" y="74137"/>
                  <a:pt x="91008" y="72890"/>
                  <a:pt x="93059" y="71846"/>
                </a:cubicBezTo>
                <a:lnTo>
                  <a:pt x="93059" y="18772"/>
                </a:lnTo>
                <a:cubicBezTo>
                  <a:pt x="93059" y="1316"/>
                  <a:pt x="114101" y="-5849"/>
                  <a:pt x="125440" y="5442"/>
                </a:cubicBezTo>
                <a:cubicBezTo>
                  <a:pt x="131591" y="11566"/>
                  <a:pt x="140520" y="19734"/>
                  <a:pt x="150403" y="26554"/>
                </a:cubicBezTo>
                <a:close/>
                <a:moveTo>
                  <a:pt x="206032" y="115122"/>
                </a:moveTo>
                <a:cubicBezTo>
                  <a:pt x="196910" y="111345"/>
                  <a:pt x="189214" y="104174"/>
                  <a:pt x="187381" y="94473"/>
                </a:cubicBezTo>
                <a:cubicBezTo>
                  <a:pt x="180978" y="60572"/>
                  <a:pt x="198933" y="25679"/>
                  <a:pt x="232068" y="11950"/>
                </a:cubicBezTo>
                <a:cubicBezTo>
                  <a:pt x="270052" y="-3787"/>
                  <a:pt x="313604" y="14248"/>
                  <a:pt x="329342" y="52232"/>
                </a:cubicBezTo>
                <a:cubicBezTo>
                  <a:pt x="343070" y="85368"/>
                  <a:pt x="331099" y="122739"/>
                  <a:pt x="302602" y="142188"/>
                </a:cubicBezTo>
                <a:cubicBezTo>
                  <a:pt x="294448" y="147753"/>
                  <a:pt x="283935" y="147384"/>
                  <a:pt x="274813" y="143606"/>
                </a:cubicBezTo>
                <a:lnTo>
                  <a:pt x="206032" y="115122"/>
                </a:lnTo>
                <a:close/>
                <a:moveTo>
                  <a:pt x="287813" y="118463"/>
                </a:moveTo>
                <a:cubicBezTo>
                  <a:pt x="304929" y="106140"/>
                  <a:pt x="311964" y="83226"/>
                  <a:pt x="303550" y="62918"/>
                </a:cubicBezTo>
                <a:cubicBezTo>
                  <a:pt x="293713" y="39178"/>
                  <a:pt x="266494" y="27906"/>
                  <a:pt x="242754" y="37742"/>
                </a:cubicBezTo>
                <a:cubicBezTo>
                  <a:pt x="222447" y="46156"/>
                  <a:pt x="211222" y="67335"/>
                  <a:pt x="214613" y="88150"/>
                </a:cubicBezTo>
                <a:cubicBezTo>
                  <a:pt x="214721" y="88235"/>
                  <a:pt x="214854" y="88332"/>
                  <a:pt x="215012" y="88437"/>
                </a:cubicBezTo>
                <a:cubicBezTo>
                  <a:pt x="215451" y="88730"/>
                  <a:pt x="216022" y="89043"/>
                  <a:pt x="216713" y="89329"/>
                </a:cubicBezTo>
                <a:lnTo>
                  <a:pt x="285494" y="117813"/>
                </a:lnTo>
                <a:cubicBezTo>
                  <a:pt x="286187" y="118099"/>
                  <a:pt x="286812" y="118281"/>
                  <a:pt x="287329" y="118385"/>
                </a:cubicBezTo>
                <a:cubicBezTo>
                  <a:pt x="287516" y="118422"/>
                  <a:pt x="287677" y="118447"/>
                  <a:pt x="287813" y="118463"/>
                </a:cubicBezTo>
                <a:close/>
                <a:moveTo>
                  <a:pt x="130282" y="136562"/>
                </a:moveTo>
                <a:cubicBezTo>
                  <a:pt x="130282" y="146841"/>
                  <a:pt x="121949" y="155173"/>
                  <a:pt x="111670" y="155173"/>
                </a:cubicBezTo>
                <a:cubicBezTo>
                  <a:pt x="101391" y="155173"/>
                  <a:pt x="93059" y="146841"/>
                  <a:pt x="93059" y="136562"/>
                </a:cubicBezTo>
                <a:cubicBezTo>
                  <a:pt x="93059" y="126283"/>
                  <a:pt x="101391" y="117950"/>
                  <a:pt x="111670" y="117950"/>
                </a:cubicBezTo>
                <a:cubicBezTo>
                  <a:pt x="121949" y="117950"/>
                  <a:pt x="130282" y="126283"/>
                  <a:pt x="130282" y="136562"/>
                </a:cubicBezTo>
                <a:close/>
              </a:path>
            </a:pathLst>
          </a:custGeom>
          <a:solidFill>
            <a:schemeClr val="bg1"/>
          </a:solidFill>
          <a:ln w="1666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Graphic 13" descr="Icon of a chart made of vertical lines with a line tracing the top of each, turning into an arrow pointing up">
            <a:extLst>
              <a:ext uri="{FF2B5EF4-FFF2-40B4-BE49-F238E27FC236}">
                <a16:creationId xmlns:a16="http://schemas.microsoft.com/office/drawing/2014/main" id="{93B83270-1774-0BCA-52BB-DE3210E3D7C9}"/>
              </a:ext>
            </a:extLst>
          </p:cNvPr>
          <p:cNvSpPr>
            <a:spLocks noChangeAspect="1"/>
          </p:cNvSpPr>
          <p:nvPr/>
        </p:nvSpPr>
        <p:spPr>
          <a:xfrm>
            <a:off x="6315004" y="6071613"/>
            <a:ext cx="182880" cy="192501"/>
          </a:xfrm>
          <a:custGeom>
            <a:avLst/>
            <a:gdLst>
              <a:gd name="connsiteX0" fmla="*/ 195609 w 270323"/>
              <a:gd name="connsiteY0" fmla="*/ 0 h 284545"/>
              <a:gd name="connsiteX1" fmla="*/ 260397 w 270323"/>
              <a:gd name="connsiteY1" fmla="*/ 7 h 284545"/>
              <a:gd name="connsiteX2" fmla="*/ 261824 w 270323"/>
              <a:gd name="connsiteY2" fmla="*/ 205 h 284545"/>
              <a:gd name="connsiteX3" fmla="*/ 263230 w 270323"/>
              <a:gd name="connsiteY3" fmla="*/ 598 h 284545"/>
              <a:gd name="connsiteX4" fmla="*/ 264088 w 270323"/>
              <a:gd name="connsiteY4" fmla="*/ 962 h 284545"/>
              <a:gd name="connsiteX5" fmla="*/ 267199 w 270323"/>
              <a:gd name="connsiteY5" fmla="*/ 3107 h 284545"/>
              <a:gd name="connsiteX6" fmla="*/ 267778 w 270323"/>
              <a:gd name="connsiteY6" fmla="*/ 3733 h 284545"/>
              <a:gd name="connsiteX7" fmla="*/ 268397 w 270323"/>
              <a:gd name="connsiteY7" fmla="*/ 4535 h 284545"/>
              <a:gd name="connsiteX8" fmla="*/ 269168 w 270323"/>
              <a:gd name="connsiteY8" fmla="*/ 5818 h 284545"/>
              <a:gd name="connsiteX9" fmla="*/ 269719 w 270323"/>
              <a:gd name="connsiteY9" fmla="*/ 7103 h 284545"/>
              <a:gd name="connsiteX10" fmla="*/ 269991 w 270323"/>
              <a:gd name="connsiteY10" fmla="*/ 8014 h 284545"/>
              <a:gd name="connsiteX11" fmla="*/ 270184 w 270323"/>
              <a:gd name="connsiteY11" fmla="*/ 8925 h 284545"/>
              <a:gd name="connsiteX12" fmla="*/ 270318 w 270323"/>
              <a:gd name="connsiteY12" fmla="*/ 10265 h 284545"/>
              <a:gd name="connsiteX13" fmla="*/ 270323 w 270323"/>
              <a:gd name="connsiteY13" fmla="*/ 74748 h 284545"/>
              <a:gd name="connsiteX14" fmla="*/ 259653 w 270323"/>
              <a:gd name="connsiteY14" fmla="*/ 85419 h 284545"/>
              <a:gd name="connsiteX15" fmla="*/ 249081 w 270323"/>
              <a:gd name="connsiteY15" fmla="*/ 76196 h 284545"/>
              <a:gd name="connsiteX16" fmla="*/ 248983 w 270323"/>
              <a:gd name="connsiteY16" fmla="*/ 74748 h 284545"/>
              <a:gd name="connsiteX17" fmla="*/ 248977 w 270323"/>
              <a:gd name="connsiteY17" fmla="*/ 36408 h 284545"/>
              <a:gd name="connsiteX18" fmla="*/ 157363 w 270323"/>
              <a:gd name="connsiteY18" fmla="*/ 128041 h 284545"/>
              <a:gd name="connsiteX19" fmla="*/ 143469 w 270323"/>
              <a:gd name="connsiteY19" fmla="*/ 129075 h 284545"/>
              <a:gd name="connsiteX20" fmla="*/ 142273 w 270323"/>
              <a:gd name="connsiteY20" fmla="*/ 128042 h 284545"/>
              <a:gd name="connsiteX21" fmla="*/ 99160 w 270323"/>
              <a:gd name="connsiteY21" fmla="*/ 86633 h 284545"/>
              <a:gd name="connsiteX22" fmla="*/ 18216 w 270323"/>
              <a:gd name="connsiteY22" fmla="*/ 167577 h 284545"/>
              <a:gd name="connsiteX23" fmla="*/ 3125 w 270323"/>
              <a:gd name="connsiteY23" fmla="*/ 167577 h 284545"/>
              <a:gd name="connsiteX24" fmla="*/ 2092 w 270323"/>
              <a:gd name="connsiteY24" fmla="*/ 153684 h 284545"/>
              <a:gd name="connsiteX25" fmla="*/ 3125 w 270323"/>
              <a:gd name="connsiteY25" fmla="*/ 152486 h 284545"/>
              <a:gd name="connsiteX26" fmla="*/ 91614 w 270323"/>
              <a:gd name="connsiteY26" fmla="*/ 63998 h 284545"/>
              <a:gd name="connsiteX27" fmla="*/ 105508 w 270323"/>
              <a:gd name="connsiteY27" fmla="*/ 62965 h 284545"/>
              <a:gd name="connsiteX28" fmla="*/ 106704 w 270323"/>
              <a:gd name="connsiteY28" fmla="*/ 63998 h 284545"/>
              <a:gd name="connsiteX29" fmla="*/ 149817 w 270323"/>
              <a:gd name="connsiteY29" fmla="*/ 105406 h 284545"/>
              <a:gd name="connsiteX30" fmla="*/ 233868 w 270323"/>
              <a:gd name="connsiteY30" fmla="*/ 21341 h 284545"/>
              <a:gd name="connsiteX31" fmla="*/ 195609 w 270323"/>
              <a:gd name="connsiteY31" fmla="*/ 21341 h 284545"/>
              <a:gd name="connsiteX32" fmla="*/ 185037 w 270323"/>
              <a:gd name="connsiteY32" fmla="*/ 12118 h 284545"/>
              <a:gd name="connsiteX33" fmla="*/ 184939 w 270323"/>
              <a:gd name="connsiteY33" fmla="*/ 10670 h 284545"/>
              <a:gd name="connsiteX34" fmla="*/ 194162 w 270323"/>
              <a:gd name="connsiteY34" fmla="*/ 97 h 284545"/>
              <a:gd name="connsiteX35" fmla="*/ 195609 w 270323"/>
              <a:gd name="connsiteY35" fmla="*/ 0 h 284545"/>
              <a:gd name="connsiteX36" fmla="*/ 10670 w 270323"/>
              <a:gd name="connsiteY36" fmla="*/ 213409 h 284545"/>
              <a:gd name="connsiteX37" fmla="*/ 21341 w 270323"/>
              <a:gd name="connsiteY37" fmla="*/ 224079 h 284545"/>
              <a:gd name="connsiteX38" fmla="*/ 21341 w 270323"/>
              <a:gd name="connsiteY38" fmla="*/ 273875 h 284545"/>
              <a:gd name="connsiteX39" fmla="*/ 10670 w 270323"/>
              <a:gd name="connsiteY39" fmla="*/ 284545 h 284545"/>
              <a:gd name="connsiteX40" fmla="*/ 0 w 270323"/>
              <a:gd name="connsiteY40" fmla="*/ 273875 h 284545"/>
              <a:gd name="connsiteX41" fmla="*/ 0 w 270323"/>
              <a:gd name="connsiteY41" fmla="*/ 224079 h 284545"/>
              <a:gd name="connsiteX42" fmla="*/ 10670 w 270323"/>
              <a:gd name="connsiteY42" fmla="*/ 213409 h 284545"/>
              <a:gd name="connsiteX43" fmla="*/ 92477 w 270323"/>
              <a:gd name="connsiteY43" fmla="*/ 167170 h 284545"/>
              <a:gd name="connsiteX44" fmla="*/ 81807 w 270323"/>
              <a:gd name="connsiteY44" fmla="*/ 156500 h 284545"/>
              <a:gd name="connsiteX45" fmla="*/ 71136 w 270323"/>
              <a:gd name="connsiteY45" fmla="*/ 167170 h 284545"/>
              <a:gd name="connsiteX46" fmla="*/ 71136 w 270323"/>
              <a:gd name="connsiteY46" fmla="*/ 273875 h 284545"/>
              <a:gd name="connsiteX47" fmla="*/ 81807 w 270323"/>
              <a:gd name="connsiteY47" fmla="*/ 284545 h 284545"/>
              <a:gd name="connsiteX48" fmla="*/ 92477 w 270323"/>
              <a:gd name="connsiteY48" fmla="*/ 273875 h 284545"/>
              <a:gd name="connsiteX49" fmla="*/ 92477 w 270323"/>
              <a:gd name="connsiteY49" fmla="*/ 167170 h 284545"/>
              <a:gd name="connsiteX50" fmla="*/ 152943 w 270323"/>
              <a:gd name="connsiteY50" fmla="*/ 184954 h 284545"/>
              <a:gd name="connsiteX51" fmla="*/ 163613 w 270323"/>
              <a:gd name="connsiteY51" fmla="*/ 195625 h 284545"/>
              <a:gd name="connsiteX52" fmla="*/ 163613 w 270323"/>
              <a:gd name="connsiteY52" fmla="*/ 273875 h 284545"/>
              <a:gd name="connsiteX53" fmla="*/ 152943 w 270323"/>
              <a:gd name="connsiteY53" fmla="*/ 284545 h 284545"/>
              <a:gd name="connsiteX54" fmla="*/ 142273 w 270323"/>
              <a:gd name="connsiteY54" fmla="*/ 273875 h 284545"/>
              <a:gd name="connsiteX55" fmla="*/ 142273 w 270323"/>
              <a:gd name="connsiteY55" fmla="*/ 195625 h 284545"/>
              <a:gd name="connsiteX56" fmla="*/ 152943 w 270323"/>
              <a:gd name="connsiteY56" fmla="*/ 184954 h 284545"/>
              <a:gd name="connsiteX57" fmla="*/ 234750 w 270323"/>
              <a:gd name="connsiteY57" fmla="*/ 124488 h 284545"/>
              <a:gd name="connsiteX58" fmla="*/ 224079 w 270323"/>
              <a:gd name="connsiteY58" fmla="*/ 113818 h 284545"/>
              <a:gd name="connsiteX59" fmla="*/ 213409 w 270323"/>
              <a:gd name="connsiteY59" fmla="*/ 124488 h 284545"/>
              <a:gd name="connsiteX60" fmla="*/ 213409 w 270323"/>
              <a:gd name="connsiteY60" fmla="*/ 273875 h 284545"/>
              <a:gd name="connsiteX61" fmla="*/ 224079 w 270323"/>
              <a:gd name="connsiteY61" fmla="*/ 284545 h 284545"/>
              <a:gd name="connsiteX62" fmla="*/ 234750 w 270323"/>
              <a:gd name="connsiteY62" fmla="*/ 273875 h 284545"/>
              <a:gd name="connsiteX63" fmla="*/ 234750 w 270323"/>
              <a:gd name="connsiteY63" fmla="*/ 124488 h 28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70323" h="284545">
                <a:moveTo>
                  <a:pt x="195609" y="0"/>
                </a:moveTo>
                <a:lnTo>
                  <a:pt x="260397" y="7"/>
                </a:lnTo>
                <a:lnTo>
                  <a:pt x="261824" y="205"/>
                </a:lnTo>
                <a:lnTo>
                  <a:pt x="263230" y="598"/>
                </a:lnTo>
                <a:lnTo>
                  <a:pt x="264088" y="962"/>
                </a:lnTo>
                <a:cubicBezTo>
                  <a:pt x="265214" y="1458"/>
                  <a:pt x="266270" y="2179"/>
                  <a:pt x="267199" y="3107"/>
                </a:cubicBezTo>
                <a:lnTo>
                  <a:pt x="267778" y="3733"/>
                </a:lnTo>
                <a:lnTo>
                  <a:pt x="268397" y="4535"/>
                </a:lnTo>
                <a:lnTo>
                  <a:pt x="269168" y="5818"/>
                </a:lnTo>
                <a:lnTo>
                  <a:pt x="269719" y="7103"/>
                </a:lnTo>
                <a:lnTo>
                  <a:pt x="269991" y="8014"/>
                </a:lnTo>
                <a:lnTo>
                  <a:pt x="270184" y="8925"/>
                </a:lnTo>
                <a:lnTo>
                  <a:pt x="270318" y="10265"/>
                </a:lnTo>
                <a:lnTo>
                  <a:pt x="270323" y="74748"/>
                </a:lnTo>
                <a:cubicBezTo>
                  <a:pt x="270323" y="80641"/>
                  <a:pt x="265547" y="85419"/>
                  <a:pt x="259653" y="85419"/>
                </a:cubicBezTo>
                <a:cubicBezTo>
                  <a:pt x="254252" y="85419"/>
                  <a:pt x="249788" y="81405"/>
                  <a:pt x="249081" y="76196"/>
                </a:cubicBezTo>
                <a:lnTo>
                  <a:pt x="248983" y="74748"/>
                </a:lnTo>
                <a:lnTo>
                  <a:pt x="248977" y="36408"/>
                </a:lnTo>
                <a:lnTo>
                  <a:pt x="157363" y="128041"/>
                </a:lnTo>
                <a:cubicBezTo>
                  <a:pt x="153575" y="131830"/>
                  <a:pt x="147646" y="132174"/>
                  <a:pt x="143469" y="129075"/>
                </a:cubicBezTo>
                <a:lnTo>
                  <a:pt x="142273" y="128042"/>
                </a:lnTo>
                <a:lnTo>
                  <a:pt x="99160" y="86633"/>
                </a:lnTo>
                <a:lnTo>
                  <a:pt x="18216" y="167577"/>
                </a:lnTo>
                <a:cubicBezTo>
                  <a:pt x="14049" y="171744"/>
                  <a:pt x="7292" y="171744"/>
                  <a:pt x="3125" y="167577"/>
                </a:cubicBezTo>
                <a:cubicBezTo>
                  <a:pt x="-663" y="163788"/>
                  <a:pt x="-1007" y="157861"/>
                  <a:pt x="2092" y="153684"/>
                </a:cubicBezTo>
                <a:lnTo>
                  <a:pt x="3125" y="152486"/>
                </a:lnTo>
                <a:lnTo>
                  <a:pt x="91614" y="63998"/>
                </a:lnTo>
                <a:cubicBezTo>
                  <a:pt x="95402" y="60210"/>
                  <a:pt x="101331" y="59865"/>
                  <a:pt x="105508" y="62965"/>
                </a:cubicBezTo>
                <a:lnTo>
                  <a:pt x="106704" y="63998"/>
                </a:lnTo>
                <a:lnTo>
                  <a:pt x="149817" y="105406"/>
                </a:lnTo>
                <a:lnTo>
                  <a:pt x="233868" y="21341"/>
                </a:lnTo>
                <a:lnTo>
                  <a:pt x="195609" y="21341"/>
                </a:lnTo>
                <a:cubicBezTo>
                  <a:pt x="190207" y="21341"/>
                  <a:pt x="185742" y="17327"/>
                  <a:pt x="185037" y="12118"/>
                </a:cubicBezTo>
                <a:lnTo>
                  <a:pt x="184939" y="10670"/>
                </a:lnTo>
                <a:cubicBezTo>
                  <a:pt x="184939" y="5268"/>
                  <a:pt x="188954" y="804"/>
                  <a:pt x="194162" y="97"/>
                </a:cubicBezTo>
                <a:lnTo>
                  <a:pt x="195609" y="0"/>
                </a:lnTo>
                <a:close/>
                <a:moveTo>
                  <a:pt x="10670" y="213409"/>
                </a:moveTo>
                <a:cubicBezTo>
                  <a:pt x="16564" y="213409"/>
                  <a:pt x="21341" y="218186"/>
                  <a:pt x="21341" y="224079"/>
                </a:cubicBezTo>
                <a:lnTo>
                  <a:pt x="21341" y="273875"/>
                </a:lnTo>
                <a:cubicBezTo>
                  <a:pt x="21341" y="279768"/>
                  <a:pt x="16564" y="284545"/>
                  <a:pt x="10670" y="284545"/>
                </a:cubicBezTo>
                <a:cubicBezTo>
                  <a:pt x="4777" y="284545"/>
                  <a:pt x="0" y="279768"/>
                  <a:pt x="0" y="273875"/>
                </a:cubicBezTo>
                <a:lnTo>
                  <a:pt x="0" y="224079"/>
                </a:lnTo>
                <a:cubicBezTo>
                  <a:pt x="0" y="218186"/>
                  <a:pt x="4777" y="213409"/>
                  <a:pt x="10670" y="213409"/>
                </a:cubicBezTo>
                <a:close/>
                <a:moveTo>
                  <a:pt x="92477" y="167170"/>
                </a:moveTo>
                <a:cubicBezTo>
                  <a:pt x="92477" y="161277"/>
                  <a:pt x="87700" y="156500"/>
                  <a:pt x="81807" y="156500"/>
                </a:cubicBezTo>
                <a:cubicBezTo>
                  <a:pt x="75914" y="156500"/>
                  <a:pt x="71136" y="161277"/>
                  <a:pt x="71136" y="167170"/>
                </a:cubicBezTo>
                <a:lnTo>
                  <a:pt x="71136" y="273875"/>
                </a:lnTo>
                <a:cubicBezTo>
                  <a:pt x="71136" y="279768"/>
                  <a:pt x="75914" y="284545"/>
                  <a:pt x="81807" y="284545"/>
                </a:cubicBezTo>
                <a:cubicBezTo>
                  <a:pt x="87700" y="284545"/>
                  <a:pt x="92477" y="279768"/>
                  <a:pt x="92477" y="273875"/>
                </a:cubicBezTo>
                <a:lnTo>
                  <a:pt x="92477" y="167170"/>
                </a:lnTo>
                <a:close/>
                <a:moveTo>
                  <a:pt x="152943" y="184954"/>
                </a:moveTo>
                <a:cubicBezTo>
                  <a:pt x="158836" y="184954"/>
                  <a:pt x="163613" y="189732"/>
                  <a:pt x="163613" y="195625"/>
                </a:cubicBezTo>
                <a:lnTo>
                  <a:pt x="163613" y="273875"/>
                </a:lnTo>
                <a:cubicBezTo>
                  <a:pt x="163613" y="279768"/>
                  <a:pt x="158836" y="284545"/>
                  <a:pt x="152943" y="284545"/>
                </a:cubicBezTo>
                <a:cubicBezTo>
                  <a:pt x="147050" y="284545"/>
                  <a:pt x="142273" y="279768"/>
                  <a:pt x="142273" y="273875"/>
                </a:cubicBezTo>
                <a:lnTo>
                  <a:pt x="142273" y="195625"/>
                </a:lnTo>
                <a:cubicBezTo>
                  <a:pt x="142273" y="189732"/>
                  <a:pt x="147050" y="184954"/>
                  <a:pt x="152943" y="184954"/>
                </a:cubicBezTo>
                <a:close/>
                <a:moveTo>
                  <a:pt x="234750" y="124488"/>
                </a:moveTo>
                <a:cubicBezTo>
                  <a:pt x="234750" y="118596"/>
                  <a:pt x="229972" y="113818"/>
                  <a:pt x="224079" y="113818"/>
                </a:cubicBezTo>
                <a:cubicBezTo>
                  <a:pt x="218186" y="113818"/>
                  <a:pt x="213409" y="118596"/>
                  <a:pt x="213409" y="124488"/>
                </a:cubicBezTo>
                <a:lnTo>
                  <a:pt x="213409" y="273875"/>
                </a:lnTo>
                <a:cubicBezTo>
                  <a:pt x="213409" y="279768"/>
                  <a:pt x="218186" y="284545"/>
                  <a:pt x="224079" y="284545"/>
                </a:cubicBezTo>
                <a:cubicBezTo>
                  <a:pt x="229972" y="284545"/>
                  <a:pt x="234750" y="279768"/>
                  <a:pt x="234750" y="273875"/>
                </a:cubicBezTo>
                <a:lnTo>
                  <a:pt x="234750" y="124488"/>
                </a:lnTo>
                <a:close/>
              </a:path>
            </a:pathLst>
          </a:custGeom>
          <a:solidFill>
            <a:schemeClr val="bg1"/>
          </a:solidFill>
          <a:ln w="1666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9" name="Freeform: Shape 124" descr="Employee retention icon">
            <a:extLst>
              <a:ext uri="{FF2B5EF4-FFF2-40B4-BE49-F238E27FC236}">
                <a16:creationId xmlns:a16="http://schemas.microsoft.com/office/drawing/2014/main" id="{7A8C289B-FAF2-B016-39E8-061F55FC5F45}"/>
              </a:ext>
            </a:extLst>
          </p:cNvPr>
          <p:cNvSpPr/>
          <p:nvPr/>
        </p:nvSpPr>
        <p:spPr>
          <a:xfrm>
            <a:off x="10090138" y="6072613"/>
            <a:ext cx="190500" cy="190500"/>
          </a:xfrm>
          <a:custGeom>
            <a:avLst/>
            <a:gdLst>
              <a:gd name="connsiteX0" fmla="*/ 53644 w 190500"/>
              <a:gd name="connsiteY0" fmla="*/ 109537 h 190500"/>
              <a:gd name="connsiteX1" fmla="*/ 95249 w 190500"/>
              <a:gd name="connsiteY1" fmla="*/ 142875 h 190500"/>
              <a:gd name="connsiteX2" fmla="*/ 136855 w 190500"/>
              <a:gd name="connsiteY2" fmla="*/ 109537 h 190500"/>
              <a:gd name="connsiteX3" fmla="*/ 45243 w 190500"/>
              <a:gd name="connsiteY3" fmla="*/ 95250 h 190500"/>
              <a:gd name="connsiteX4" fmla="*/ 145256 w 190500"/>
              <a:gd name="connsiteY4" fmla="*/ 95250 h 190500"/>
              <a:gd name="connsiteX5" fmla="*/ 145914 w 190500"/>
              <a:gd name="connsiteY5" fmla="*/ 95279 h 190500"/>
              <a:gd name="connsiteX6" fmla="*/ 152380 w 190500"/>
              <a:gd name="connsiteY6" fmla="*/ 103041 h 190500"/>
              <a:gd name="connsiteX7" fmla="*/ 95249 w 190500"/>
              <a:gd name="connsiteY7" fmla="*/ 157162 h 190500"/>
              <a:gd name="connsiteX8" fmla="*/ 38118 w 190500"/>
              <a:gd name="connsiteY8" fmla="*/ 103041 h 190500"/>
              <a:gd name="connsiteX9" fmla="*/ 38089 w 190500"/>
              <a:gd name="connsiteY9" fmla="*/ 102383 h 190500"/>
              <a:gd name="connsiteX10" fmla="*/ 45243 w 190500"/>
              <a:gd name="connsiteY10" fmla="*/ 95250 h 190500"/>
              <a:gd name="connsiteX11" fmla="*/ 126206 w 190500"/>
              <a:gd name="connsiteY11" fmla="*/ 50006 h 190500"/>
              <a:gd name="connsiteX12" fmla="*/ 147561 w 190500"/>
              <a:gd name="connsiteY12" fmla="*/ 68008 h 190500"/>
              <a:gd name="connsiteX13" fmla="*/ 141541 w 190500"/>
              <a:gd name="connsiteY13" fmla="*/ 76124 h 190500"/>
              <a:gd name="connsiteX14" fmla="*/ 133426 w 190500"/>
              <a:gd name="connsiteY14" fmla="*/ 70104 h 190500"/>
              <a:gd name="connsiteX15" fmla="*/ 126206 w 190500"/>
              <a:gd name="connsiteY15" fmla="*/ 64294 h 190500"/>
              <a:gd name="connsiteX16" fmla="*/ 118986 w 190500"/>
              <a:gd name="connsiteY16" fmla="*/ 70104 h 190500"/>
              <a:gd name="connsiteX17" fmla="*/ 110870 w 190500"/>
              <a:gd name="connsiteY17" fmla="*/ 76124 h 190500"/>
              <a:gd name="connsiteX18" fmla="*/ 104851 w 190500"/>
              <a:gd name="connsiteY18" fmla="*/ 68008 h 190500"/>
              <a:gd name="connsiteX19" fmla="*/ 126206 w 190500"/>
              <a:gd name="connsiteY19" fmla="*/ 50006 h 190500"/>
              <a:gd name="connsiteX20" fmla="*/ 64293 w 190500"/>
              <a:gd name="connsiteY20" fmla="*/ 50006 h 190500"/>
              <a:gd name="connsiteX21" fmla="*/ 85648 w 190500"/>
              <a:gd name="connsiteY21" fmla="*/ 68008 h 190500"/>
              <a:gd name="connsiteX22" fmla="*/ 79628 w 190500"/>
              <a:gd name="connsiteY22" fmla="*/ 76124 h 190500"/>
              <a:gd name="connsiteX23" fmla="*/ 71513 w 190500"/>
              <a:gd name="connsiteY23" fmla="*/ 70104 h 190500"/>
              <a:gd name="connsiteX24" fmla="*/ 64293 w 190500"/>
              <a:gd name="connsiteY24" fmla="*/ 64294 h 190500"/>
              <a:gd name="connsiteX25" fmla="*/ 57073 w 190500"/>
              <a:gd name="connsiteY25" fmla="*/ 70104 h 190500"/>
              <a:gd name="connsiteX26" fmla="*/ 48958 w 190500"/>
              <a:gd name="connsiteY26" fmla="*/ 76124 h 190500"/>
              <a:gd name="connsiteX27" fmla="*/ 42938 w 190500"/>
              <a:gd name="connsiteY27" fmla="*/ 68008 h 190500"/>
              <a:gd name="connsiteX28" fmla="*/ 64293 w 190500"/>
              <a:gd name="connsiteY28" fmla="*/ 50006 h 190500"/>
              <a:gd name="connsiteX29" fmla="*/ 95250 w 190500"/>
              <a:gd name="connsiteY29" fmla="*/ 14288 h 190500"/>
              <a:gd name="connsiteX30" fmla="*/ 14288 w 190500"/>
              <a:gd name="connsiteY30" fmla="*/ 95250 h 190500"/>
              <a:gd name="connsiteX31" fmla="*/ 95250 w 190500"/>
              <a:gd name="connsiteY31" fmla="*/ 176213 h 190500"/>
              <a:gd name="connsiteX32" fmla="*/ 176213 w 190500"/>
              <a:gd name="connsiteY32" fmla="*/ 95250 h 190500"/>
              <a:gd name="connsiteX33" fmla="*/ 95250 w 190500"/>
              <a:gd name="connsiteY33" fmla="*/ 14288 h 190500"/>
              <a:gd name="connsiteX34" fmla="*/ 95250 w 190500"/>
              <a:gd name="connsiteY34" fmla="*/ 0 h 190500"/>
              <a:gd name="connsiteX35" fmla="*/ 190500 w 190500"/>
              <a:gd name="connsiteY35" fmla="*/ 95250 h 190500"/>
              <a:gd name="connsiteX36" fmla="*/ 95250 w 190500"/>
              <a:gd name="connsiteY36" fmla="*/ 190500 h 190500"/>
              <a:gd name="connsiteX37" fmla="*/ 0 w 190500"/>
              <a:gd name="connsiteY37" fmla="*/ 95250 h 190500"/>
              <a:gd name="connsiteX38" fmla="*/ 95250 w 190500"/>
              <a:gd name="connsiteY3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0500" h="190500">
                <a:moveTo>
                  <a:pt x="53644" y="109537"/>
                </a:moveTo>
                <a:cubicBezTo>
                  <a:pt x="58378" y="128778"/>
                  <a:pt x="73751" y="142875"/>
                  <a:pt x="95249" y="142875"/>
                </a:cubicBezTo>
                <a:cubicBezTo>
                  <a:pt x="116757" y="142875"/>
                  <a:pt x="132130" y="128778"/>
                  <a:pt x="136855" y="109537"/>
                </a:cubicBezTo>
                <a:close/>
                <a:moveTo>
                  <a:pt x="45243" y="95250"/>
                </a:moveTo>
                <a:lnTo>
                  <a:pt x="145256" y="95250"/>
                </a:lnTo>
                <a:cubicBezTo>
                  <a:pt x="145476" y="95250"/>
                  <a:pt x="145695" y="95259"/>
                  <a:pt x="145914" y="95279"/>
                </a:cubicBezTo>
                <a:cubicBezTo>
                  <a:pt x="149843" y="95636"/>
                  <a:pt x="152738" y="99112"/>
                  <a:pt x="152380" y="103041"/>
                </a:cubicBezTo>
                <a:cubicBezTo>
                  <a:pt x="149704" y="132321"/>
                  <a:pt x="128092" y="157162"/>
                  <a:pt x="95249" y="157162"/>
                </a:cubicBezTo>
                <a:cubicBezTo>
                  <a:pt x="62407" y="157162"/>
                  <a:pt x="40785" y="132321"/>
                  <a:pt x="38118" y="103041"/>
                </a:cubicBezTo>
                <a:cubicBezTo>
                  <a:pt x="38099" y="102822"/>
                  <a:pt x="38089" y="102603"/>
                  <a:pt x="38089" y="102383"/>
                </a:cubicBezTo>
                <a:cubicBezTo>
                  <a:pt x="38095" y="98438"/>
                  <a:pt x="41298" y="95244"/>
                  <a:pt x="45243" y="95250"/>
                </a:cubicBezTo>
                <a:close/>
                <a:moveTo>
                  <a:pt x="126206" y="50006"/>
                </a:moveTo>
                <a:cubicBezTo>
                  <a:pt x="136864" y="50006"/>
                  <a:pt x="146018" y="57626"/>
                  <a:pt x="147561" y="68008"/>
                </a:cubicBezTo>
                <a:cubicBezTo>
                  <a:pt x="148140" y="71912"/>
                  <a:pt x="145444" y="75545"/>
                  <a:pt x="141541" y="76124"/>
                </a:cubicBezTo>
                <a:cubicBezTo>
                  <a:pt x="137638" y="76703"/>
                  <a:pt x="134005" y="74007"/>
                  <a:pt x="133426" y="70104"/>
                </a:cubicBezTo>
                <a:cubicBezTo>
                  <a:pt x="132968" y="67027"/>
                  <a:pt x="130092" y="64294"/>
                  <a:pt x="126206" y="64294"/>
                </a:cubicBezTo>
                <a:cubicBezTo>
                  <a:pt x="122319" y="64294"/>
                  <a:pt x="119443" y="67027"/>
                  <a:pt x="118986" y="70104"/>
                </a:cubicBezTo>
                <a:cubicBezTo>
                  <a:pt x="118407" y="74007"/>
                  <a:pt x="114774" y="76703"/>
                  <a:pt x="110870" y="76124"/>
                </a:cubicBezTo>
                <a:cubicBezTo>
                  <a:pt x="106967" y="75545"/>
                  <a:pt x="104271" y="71912"/>
                  <a:pt x="104851" y="68008"/>
                </a:cubicBezTo>
                <a:cubicBezTo>
                  <a:pt x="106394" y="57626"/>
                  <a:pt x="115547" y="50006"/>
                  <a:pt x="126206" y="50006"/>
                </a:cubicBezTo>
                <a:close/>
                <a:moveTo>
                  <a:pt x="64293" y="50006"/>
                </a:moveTo>
                <a:cubicBezTo>
                  <a:pt x="74952" y="50006"/>
                  <a:pt x="84115" y="57626"/>
                  <a:pt x="85648" y="68008"/>
                </a:cubicBezTo>
                <a:cubicBezTo>
                  <a:pt x="86227" y="71912"/>
                  <a:pt x="83532" y="75545"/>
                  <a:pt x="79628" y="76124"/>
                </a:cubicBezTo>
                <a:cubicBezTo>
                  <a:pt x="75725" y="76703"/>
                  <a:pt x="72092" y="74007"/>
                  <a:pt x="71513" y="70104"/>
                </a:cubicBezTo>
                <a:cubicBezTo>
                  <a:pt x="71056" y="67027"/>
                  <a:pt x="68189" y="64294"/>
                  <a:pt x="64293" y="64294"/>
                </a:cubicBezTo>
                <a:cubicBezTo>
                  <a:pt x="60407" y="64294"/>
                  <a:pt x="57530" y="67027"/>
                  <a:pt x="57073" y="70104"/>
                </a:cubicBezTo>
                <a:cubicBezTo>
                  <a:pt x="56495" y="74007"/>
                  <a:pt x="52861" y="76703"/>
                  <a:pt x="48958" y="76124"/>
                </a:cubicBezTo>
                <a:cubicBezTo>
                  <a:pt x="45055" y="75545"/>
                  <a:pt x="42359" y="71912"/>
                  <a:pt x="42938" y="68008"/>
                </a:cubicBezTo>
                <a:cubicBezTo>
                  <a:pt x="44481" y="57626"/>
                  <a:pt x="53635" y="50006"/>
                  <a:pt x="64293" y="50006"/>
                </a:cubicBezTo>
                <a:close/>
                <a:moveTo>
                  <a:pt x="95250" y="14288"/>
                </a:moveTo>
                <a:cubicBezTo>
                  <a:pt x="50536" y="14288"/>
                  <a:pt x="14288" y="50536"/>
                  <a:pt x="14288" y="95250"/>
                </a:cubicBezTo>
                <a:cubicBezTo>
                  <a:pt x="14288" y="139964"/>
                  <a:pt x="50536" y="176213"/>
                  <a:pt x="95250" y="176213"/>
                </a:cubicBezTo>
                <a:cubicBezTo>
                  <a:pt x="139964" y="176213"/>
                  <a:pt x="176213" y="139964"/>
                  <a:pt x="176213" y="95250"/>
                </a:cubicBezTo>
                <a:cubicBezTo>
                  <a:pt x="176213" y="50536"/>
                  <a:pt x="139964" y="14288"/>
                  <a:pt x="95250" y="14288"/>
                </a:cubicBezTo>
                <a:close/>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path>
            </a:pathLst>
          </a:custGeom>
          <a:solidFill>
            <a:schemeClr val="bg1"/>
          </a:solidFill>
          <a:ln w="1666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 name="Graphic 50">
            <a:extLst>
              <a:ext uri="{FF2B5EF4-FFF2-40B4-BE49-F238E27FC236}">
                <a16:creationId xmlns:a16="http://schemas.microsoft.com/office/drawing/2014/main" id="{706D9EA1-BA83-B6F1-A85D-964623701247}"/>
              </a:ext>
            </a:extLst>
          </p:cNvPr>
          <p:cNvSpPr/>
          <p:nvPr/>
        </p:nvSpPr>
        <p:spPr>
          <a:xfrm>
            <a:off x="2412478" y="5217414"/>
            <a:ext cx="190500" cy="156997"/>
          </a:xfrm>
          <a:custGeom>
            <a:avLst/>
            <a:gdLst>
              <a:gd name="connsiteX0" fmla="*/ 189614 w 190500"/>
              <a:gd name="connsiteY0" fmla="*/ 15313 h 156997"/>
              <a:gd name="connsiteX1" fmla="*/ 190500 w 190500"/>
              <a:gd name="connsiteY1" fmla="*/ 21419 h 156997"/>
              <a:gd name="connsiteX2" fmla="*/ 190500 w 190500"/>
              <a:gd name="connsiteY2" fmla="*/ 130737 h 156997"/>
              <a:gd name="connsiteX3" fmla="*/ 169061 w 190500"/>
              <a:gd name="connsiteY3" fmla="*/ 152161 h 156997"/>
              <a:gd name="connsiteX4" fmla="*/ 162963 w 190500"/>
              <a:gd name="connsiteY4" fmla="*/ 151273 h 156997"/>
              <a:gd name="connsiteX5" fmla="*/ 110442 w 190500"/>
              <a:gd name="connsiteY5" fmla="*/ 135652 h 156997"/>
              <a:gd name="connsiteX6" fmla="*/ 59434 w 190500"/>
              <a:gd name="connsiteY6" fmla="*/ 153096 h 156997"/>
              <a:gd name="connsiteX7" fmla="*/ 38148 w 190500"/>
              <a:gd name="connsiteY7" fmla="*/ 120831 h 156997"/>
              <a:gd name="connsiteX8" fmla="*/ 38100 w 190500"/>
              <a:gd name="connsiteY8" fmla="*/ 118926 h 156997"/>
              <a:gd name="connsiteX9" fmla="*/ 38090 w 190500"/>
              <a:gd name="connsiteY9" fmla="*/ 114164 h 156997"/>
              <a:gd name="connsiteX10" fmla="*/ 15326 w 190500"/>
              <a:gd name="connsiteY10" fmla="*/ 107391 h 156997"/>
              <a:gd name="connsiteX11" fmla="*/ 0 w 190500"/>
              <a:gd name="connsiteY11" fmla="*/ 86836 h 156997"/>
              <a:gd name="connsiteX12" fmla="*/ 0 w 190500"/>
              <a:gd name="connsiteY12" fmla="*/ 65300 h 156997"/>
              <a:gd name="connsiteX13" fmla="*/ 15335 w 190500"/>
              <a:gd name="connsiteY13" fmla="*/ 44764 h 156997"/>
              <a:gd name="connsiteX14" fmla="*/ 162973 w 190500"/>
              <a:gd name="connsiteY14" fmla="*/ 892 h 156997"/>
              <a:gd name="connsiteX15" fmla="*/ 189614 w 190500"/>
              <a:gd name="connsiteY15" fmla="*/ 15323 h 156997"/>
              <a:gd name="connsiteX16" fmla="*/ 52378 w 190500"/>
              <a:gd name="connsiteY16" fmla="*/ 118402 h 156997"/>
              <a:gd name="connsiteX17" fmla="*/ 52388 w 190500"/>
              <a:gd name="connsiteY17" fmla="*/ 118917 h 156997"/>
              <a:gd name="connsiteX18" fmla="*/ 76177 w 190500"/>
              <a:gd name="connsiteY18" fmla="*/ 142752 h 156997"/>
              <a:gd name="connsiteX19" fmla="*/ 96431 w 190500"/>
              <a:gd name="connsiteY19" fmla="*/ 131499 h 156997"/>
              <a:gd name="connsiteX20" fmla="*/ 52378 w 190500"/>
              <a:gd name="connsiteY20" fmla="*/ 118402 h 156997"/>
              <a:gd name="connsiteX21" fmla="*/ 167030 w 190500"/>
              <a:gd name="connsiteY21" fmla="*/ 14580 h 156997"/>
              <a:gd name="connsiteX22" fmla="*/ 19393 w 190500"/>
              <a:gd name="connsiteY22" fmla="*/ 58442 h 156997"/>
              <a:gd name="connsiteX23" fmla="*/ 14288 w 190500"/>
              <a:gd name="connsiteY23" fmla="*/ 65300 h 156997"/>
              <a:gd name="connsiteX24" fmla="*/ 14288 w 190500"/>
              <a:gd name="connsiteY24" fmla="*/ 86836 h 156997"/>
              <a:gd name="connsiteX25" fmla="*/ 19393 w 190500"/>
              <a:gd name="connsiteY25" fmla="*/ 93694 h 156997"/>
              <a:gd name="connsiteX26" fmla="*/ 167030 w 190500"/>
              <a:gd name="connsiteY26" fmla="*/ 137576 h 156997"/>
              <a:gd name="connsiteX27" fmla="*/ 175915 w 190500"/>
              <a:gd name="connsiteY27" fmla="*/ 132768 h 156997"/>
              <a:gd name="connsiteX28" fmla="*/ 176213 w 190500"/>
              <a:gd name="connsiteY28" fmla="*/ 130718 h 156997"/>
              <a:gd name="connsiteX29" fmla="*/ 176213 w 190500"/>
              <a:gd name="connsiteY29" fmla="*/ 21428 h 156997"/>
              <a:gd name="connsiteX30" fmla="*/ 169071 w 190500"/>
              <a:gd name="connsiteY30" fmla="*/ 14283 h 156997"/>
              <a:gd name="connsiteX31" fmla="*/ 167030 w 190500"/>
              <a:gd name="connsiteY31" fmla="*/ 14580 h 1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0500" h="156997">
                <a:moveTo>
                  <a:pt x="189614" y="15313"/>
                </a:moveTo>
                <a:cubicBezTo>
                  <a:pt x="190205" y="17294"/>
                  <a:pt x="190500" y="19352"/>
                  <a:pt x="190500" y="21419"/>
                </a:cubicBezTo>
                <a:lnTo>
                  <a:pt x="190500" y="130737"/>
                </a:lnTo>
                <a:cubicBezTo>
                  <a:pt x="190496" y="142573"/>
                  <a:pt x="180898" y="152166"/>
                  <a:pt x="169061" y="152161"/>
                </a:cubicBezTo>
                <a:cubicBezTo>
                  <a:pt x="166996" y="152161"/>
                  <a:pt x="164943" y="151862"/>
                  <a:pt x="162963" y="151273"/>
                </a:cubicBezTo>
                <a:lnTo>
                  <a:pt x="110442" y="135652"/>
                </a:lnTo>
                <a:cubicBezTo>
                  <a:pt x="101174" y="154554"/>
                  <a:pt x="78336" y="162365"/>
                  <a:pt x="59434" y="153096"/>
                </a:cubicBezTo>
                <a:cubicBezTo>
                  <a:pt x="47008" y="147003"/>
                  <a:pt x="38860" y="134653"/>
                  <a:pt x="38148" y="120831"/>
                </a:cubicBezTo>
                <a:lnTo>
                  <a:pt x="38100" y="118926"/>
                </a:lnTo>
                <a:lnTo>
                  <a:pt x="38090" y="114164"/>
                </a:lnTo>
                <a:lnTo>
                  <a:pt x="15326" y="107391"/>
                </a:lnTo>
                <a:cubicBezTo>
                  <a:pt x="6230" y="104688"/>
                  <a:pt x="-5" y="96325"/>
                  <a:pt x="0" y="86836"/>
                </a:cubicBezTo>
                <a:lnTo>
                  <a:pt x="0" y="65300"/>
                </a:lnTo>
                <a:cubicBezTo>
                  <a:pt x="4" y="55816"/>
                  <a:pt x="6242" y="47462"/>
                  <a:pt x="15335" y="44764"/>
                </a:cubicBezTo>
                <a:lnTo>
                  <a:pt x="162973" y="892"/>
                </a:lnTo>
                <a:cubicBezTo>
                  <a:pt x="174314" y="-2476"/>
                  <a:pt x="186239" y="3984"/>
                  <a:pt x="189614" y="15323"/>
                </a:cubicBezTo>
                <a:close/>
                <a:moveTo>
                  <a:pt x="52378" y="118402"/>
                </a:moveTo>
                <a:lnTo>
                  <a:pt x="52388" y="118917"/>
                </a:lnTo>
                <a:cubicBezTo>
                  <a:pt x="52375" y="132068"/>
                  <a:pt x="63026" y="142740"/>
                  <a:pt x="76177" y="142752"/>
                </a:cubicBezTo>
                <a:cubicBezTo>
                  <a:pt x="84421" y="142761"/>
                  <a:pt x="92083" y="138504"/>
                  <a:pt x="96431" y="131499"/>
                </a:cubicBezTo>
                <a:lnTo>
                  <a:pt x="52378" y="118402"/>
                </a:lnTo>
                <a:close/>
                <a:moveTo>
                  <a:pt x="167030" y="14580"/>
                </a:moveTo>
                <a:lnTo>
                  <a:pt x="19393" y="58442"/>
                </a:lnTo>
                <a:cubicBezTo>
                  <a:pt x="16360" y="59345"/>
                  <a:pt x="14283" y="62136"/>
                  <a:pt x="14288" y="65300"/>
                </a:cubicBezTo>
                <a:lnTo>
                  <a:pt x="14288" y="86836"/>
                </a:lnTo>
                <a:cubicBezTo>
                  <a:pt x="14283" y="90001"/>
                  <a:pt x="16360" y="92791"/>
                  <a:pt x="19393" y="93694"/>
                </a:cubicBezTo>
                <a:lnTo>
                  <a:pt x="167030" y="137576"/>
                </a:lnTo>
                <a:cubicBezTo>
                  <a:pt x="170812" y="138702"/>
                  <a:pt x="174789" y="136549"/>
                  <a:pt x="175915" y="132768"/>
                </a:cubicBezTo>
                <a:cubicBezTo>
                  <a:pt x="176113" y="132102"/>
                  <a:pt x="176213" y="131412"/>
                  <a:pt x="176213" y="130718"/>
                </a:cubicBezTo>
                <a:lnTo>
                  <a:pt x="176213" y="21428"/>
                </a:lnTo>
                <a:cubicBezTo>
                  <a:pt x="176213" y="17483"/>
                  <a:pt x="173016" y="14284"/>
                  <a:pt x="169071" y="14283"/>
                </a:cubicBezTo>
                <a:cubicBezTo>
                  <a:pt x="168380" y="14283"/>
                  <a:pt x="167692" y="14383"/>
                  <a:pt x="167030" y="14580"/>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gradFill>
                <a:gsLst>
                  <a:gs pos="76437">
                    <a:srgbClr val="FFFFFF"/>
                  </a:gs>
                  <a:gs pos="55747">
                    <a:srgbClr val="FFFFFF"/>
                  </a:gs>
                </a:gsLst>
                <a:path path="circle">
                  <a:fillToRect l="100000" b="100000"/>
                </a:path>
              </a:gradFill>
              <a:latin typeface="+mj-lt"/>
              <a:cs typeface="Segoe UI" pitchFamily="34" charset="0"/>
            </a:endParaRPr>
          </a:p>
        </p:txBody>
      </p:sp>
      <p:sp>
        <p:nvSpPr>
          <p:cNvPr id="55" name="Graphic 53">
            <a:extLst>
              <a:ext uri="{FF2B5EF4-FFF2-40B4-BE49-F238E27FC236}">
                <a16:creationId xmlns:a16="http://schemas.microsoft.com/office/drawing/2014/main" id="{1E447A7B-1E2A-3DFB-6345-4B588453CB8A}"/>
              </a:ext>
            </a:extLst>
          </p:cNvPr>
          <p:cNvSpPr/>
          <p:nvPr/>
        </p:nvSpPr>
        <p:spPr>
          <a:xfrm>
            <a:off x="2412478" y="5570903"/>
            <a:ext cx="190452" cy="152447"/>
          </a:xfrm>
          <a:custGeom>
            <a:avLst/>
            <a:gdLst>
              <a:gd name="connsiteX0" fmla="*/ 169021 w 190452"/>
              <a:gd name="connsiteY0" fmla="*/ 0 h 152447"/>
              <a:gd name="connsiteX1" fmla="*/ 190452 w 190452"/>
              <a:gd name="connsiteY1" fmla="*/ 21431 h 152447"/>
              <a:gd name="connsiteX2" fmla="*/ 190452 w 190452"/>
              <a:gd name="connsiteY2" fmla="*/ 131016 h 152447"/>
              <a:gd name="connsiteX3" fmla="*/ 169021 w 190452"/>
              <a:gd name="connsiteY3" fmla="*/ 152448 h 152447"/>
              <a:gd name="connsiteX4" fmla="*/ 21431 w 190452"/>
              <a:gd name="connsiteY4" fmla="*/ 152448 h 152447"/>
              <a:gd name="connsiteX5" fmla="*/ 0 w 190452"/>
              <a:gd name="connsiteY5" fmla="*/ 131016 h 152447"/>
              <a:gd name="connsiteX6" fmla="*/ 0 w 190452"/>
              <a:gd name="connsiteY6" fmla="*/ 21431 h 152447"/>
              <a:gd name="connsiteX7" fmla="*/ 21431 w 190452"/>
              <a:gd name="connsiteY7" fmla="*/ 0 h 152447"/>
              <a:gd name="connsiteX8" fmla="*/ 169021 w 190452"/>
              <a:gd name="connsiteY8" fmla="*/ 0 h 152447"/>
              <a:gd name="connsiteX9" fmla="*/ 169021 w 190452"/>
              <a:gd name="connsiteY9" fmla="*/ 14288 h 152447"/>
              <a:gd name="connsiteX10" fmla="*/ 21431 w 190452"/>
              <a:gd name="connsiteY10" fmla="*/ 14288 h 152447"/>
              <a:gd name="connsiteX11" fmla="*/ 14288 w 190452"/>
              <a:gd name="connsiteY11" fmla="*/ 21431 h 152447"/>
              <a:gd name="connsiteX12" fmla="*/ 14288 w 190452"/>
              <a:gd name="connsiteY12" fmla="*/ 131016 h 152447"/>
              <a:gd name="connsiteX13" fmla="*/ 21431 w 190452"/>
              <a:gd name="connsiteY13" fmla="*/ 138160 h 152447"/>
              <a:gd name="connsiteX14" fmla="*/ 47615 w 190452"/>
              <a:gd name="connsiteY14" fmla="*/ 138151 h 152447"/>
              <a:gd name="connsiteX15" fmla="*/ 47625 w 190452"/>
              <a:gd name="connsiteY15" fmla="*/ 111919 h 152447"/>
              <a:gd name="connsiteX16" fmla="*/ 62922 w 190452"/>
              <a:gd name="connsiteY16" fmla="*/ 95307 h 152447"/>
              <a:gd name="connsiteX17" fmla="*/ 64294 w 190452"/>
              <a:gd name="connsiteY17" fmla="*/ 95250 h 152447"/>
              <a:gd name="connsiteX18" fmla="*/ 126159 w 190452"/>
              <a:gd name="connsiteY18" fmla="*/ 95250 h 152447"/>
              <a:gd name="connsiteX19" fmla="*/ 142770 w 190452"/>
              <a:gd name="connsiteY19" fmla="*/ 110557 h 152447"/>
              <a:gd name="connsiteX20" fmla="*/ 142827 w 190452"/>
              <a:gd name="connsiteY20" fmla="*/ 111919 h 152447"/>
              <a:gd name="connsiteX21" fmla="*/ 142818 w 190452"/>
              <a:gd name="connsiteY21" fmla="*/ 138151 h 152447"/>
              <a:gd name="connsiteX22" fmla="*/ 169021 w 190452"/>
              <a:gd name="connsiteY22" fmla="*/ 138151 h 152447"/>
              <a:gd name="connsiteX23" fmla="*/ 176165 w 190452"/>
              <a:gd name="connsiteY23" fmla="*/ 131007 h 152447"/>
              <a:gd name="connsiteX24" fmla="*/ 176165 w 190452"/>
              <a:gd name="connsiteY24" fmla="*/ 21431 h 152447"/>
              <a:gd name="connsiteX25" fmla="*/ 169021 w 190452"/>
              <a:gd name="connsiteY25" fmla="*/ 14288 h 152447"/>
              <a:gd name="connsiteX26" fmla="*/ 126159 w 190452"/>
              <a:gd name="connsiteY26" fmla="*/ 109538 h 152447"/>
              <a:gd name="connsiteX27" fmla="*/ 64294 w 190452"/>
              <a:gd name="connsiteY27" fmla="*/ 109538 h 152447"/>
              <a:gd name="connsiteX28" fmla="*/ 61979 w 190452"/>
              <a:gd name="connsiteY28" fmla="*/ 111376 h 152447"/>
              <a:gd name="connsiteX29" fmla="*/ 61913 w 190452"/>
              <a:gd name="connsiteY29" fmla="*/ 111919 h 152447"/>
              <a:gd name="connsiteX30" fmla="*/ 61903 w 190452"/>
              <a:gd name="connsiteY30" fmla="*/ 138151 h 152447"/>
              <a:gd name="connsiteX31" fmla="*/ 128530 w 190452"/>
              <a:gd name="connsiteY31" fmla="*/ 138151 h 152447"/>
              <a:gd name="connsiteX32" fmla="*/ 128530 w 190452"/>
              <a:gd name="connsiteY32" fmla="*/ 111919 h 152447"/>
              <a:gd name="connsiteX33" fmla="*/ 126702 w 190452"/>
              <a:gd name="connsiteY33" fmla="*/ 109604 h 152447"/>
              <a:gd name="connsiteX34" fmla="*/ 126159 w 190452"/>
              <a:gd name="connsiteY34" fmla="*/ 109538 h 152447"/>
              <a:gd name="connsiteX35" fmla="*/ 95250 w 190452"/>
              <a:gd name="connsiteY35" fmla="*/ 28575 h 152447"/>
              <a:gd name="connsiteX36" fmla="*/ 123825 w 190452"/>
              <a:gd name="connsiteY36" fmla="*/ 57150 h 152447"/>
              <a:gd name="connsiteX37" fmla="*/ 95250 w 190452"/>
              <a:gd name="connsiteY37" fmla="*/ 85725 h 152447"/>
              <a:gd name="connsiteX38" fmla="*/ 66675 w 190452"/>
              <a:gd name="connsiteY38" fmla="*/ 57150 h 152447"/>
              <a:gd name="connsiteX39" fmla="*/ 95250 w 190452"/>
              <a:gd name="connsiteY39" fmla="*/ 28575 h 152447"/>
              <a:gd name="connsiteX40" fmla="*/ 95250 w 190452"/>
              <a:gd name="connsiteY40" fmla="*/ 42863 h 152447"/>
              <a:gd name="connsiteX41" fmla="*/ 80963 w 190452"/>
              <a:gd name="connsiteY41" fmla="*/ 57150 h 152447"/>
              <a:gd name="connsiteX42" fmla="*/ 95250 w 190452"/>
              <a:gd name="connsiteY42" fmla="*/ 71438 h 152447"/>
              <a:gd name="connsiteX43" fmla="*/ 109538 w 190452"/>
              <a:gd name="connsiteY43" fmla="*/ 57150 h 152447"/>
              <a:gd name="connsiteX44" fmla="*/ 95250 w 190452"/>
              <a:gd name="connsiteY44" fmla="*/ 42863 h 15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90452" h="152447">
                <a:moveTo>
                  <a:pt x="169021" y="0"/>
                </a:moveTo>
                <a:cubicBezTo>
                  <a:pt x="180857" y="0"/>
                  <a:pt x="190452" y="9595"/>
                  <a:pt x="190452" y="21431"/>
                </a:cubicBezTo>
                <a:lnTo>
                  <a:pt x="190452" y="131016"/>
                </a:lnTo>
                <a:cubicBezTo>
                  <a:pt x="190452" y="142852"/>
                  <a:pt x="180857" y="152448"/>
                  <a:pt x="169021" y="152448"/>
                </a:cubicBezTo>
                <a:lnTo>
                  <a:pt x="21431" y="152448"/>
                </a:lnTo>
                <a:cubicBezTo>
                  <a:pt x="9595" y="152448"/>
                  <a:pt x="0" y="142852"/>
                  <a:pt x="0" y="131016"/>
                </a:cubicBezTo>
                <a:lnTo>
                  <a:pt x="0" y="21431"/>
                </a:lnTo>
                <a:cubicBezTo>
                  <a:pt x="0" y="9595"/>
                  <a:pt x="9595" y="0"/>
                  <a:pt x="21431" y="0"/>
                </a:cubicBezTo>
                <a:lnTo>
                  <a:pt x="169021" y="0"/>
                </a:lnTo>
                <a:close/>
                <a:moveTo>
                  <a:pt x="169021" y="14288"/>
                </a:moveTo>
                <a:lnTo>
                  <a:pt x="21431" y="14288"/>
                </a:lnTo>
                <a:cubicBezTo>
                  <a:pt x="17486" y="14288"/>
                  <a:pt x="14288" y="17486"/>
                  <a:pt x="14288" y="21431"/>
                </a:cubicBezTo>
                <a:lnTo>
                  <a:pt x="14288" y="131016"/>
                </a:lnTo>
                <a:cubicBezTo>
                  <a:pt x="14288" y="134960"/>
                  <a:pt x="17488" y="138160"/>
                  <a:pt x="21431" y="138160"/>
                </a:cubicBezTo>
                <a:lnTo>
                  <a:pt x="47615" y="138151"/>
                </a:lnTo>
                <a:lnTo>
                  <a:pt x="47625" y="111919"/>
                </a:lnTo>
                <a:cubicBezTo>
                  <a:pt x="47625" y="103245"/>
                  <a:pt x="54278" y="96021"/>
                  <a:pt x="62922" y="95307"/>
                </a:cubicBezTo>
                <a:lnTo>
                  <a:pt x="64294" y="95250"/>
                </a:lnTo>
                <a:lnTo>
                  <a:pt x="126159" y="95250"/>
                </a:lnTo>
                <a:cubicBezTo>
                  <a:pt x="134836" y="95251"/>
                  <a:pt x="142062" y="101908"/>
                  <a:pt x="142770" y="110557"/>
                </a:cubicBezTo>
                <a:lnTo>
                  <a:pt x="142827" y="111919"/>
                </a:lnTo>
                <a:lnTo>
                  <a:pt x="142818" y="138151"/>
                </a:lnTo>
                <a:lnTo>
                  <a:pt x="169021" y="138151"/>
                </a:lnTo>
                <a:cubicBezTo>
                  <a:pt x="172966" y="138151"/>
                  <a:pt x="176165" y="134952"/>
                  <a:pt x="176165" y="131007"/>
                </a:cubicBezTo>
                <a:lnTo>
                  <a:pt x="176165" y="21431"/>
                </a:lnTo>
                <a:cubicBezTo>
                  <a:pt x="176165" y="17486"/>
                  <a:pt x="172966" y="14288"/>
                  <a:pt x="169021" y="14288"/>
                </a:cubicBezTo>
                <a:close/>
                <a:moveTo>
                  <a:pt x="126159" y="109538"/>
                </a:moveTo>
                <a:lnTo>
                  <a:pt x="64294" y="109538"/>
                </a:lnTo>
                <a:cubicBezTo>
                  <a:pt x="63189" y="109539"/>
                  <a:pt x="62231" y="110300"/>
                  <a:pt x="61979" y="111376"/>
                </a:cubicBezTo>
                <a:lnTo>
                  <a:pt x="61913" y="111919"/>
                </a:lnTo>
                <a:lnTo>
                  <a:pt x="61903" y="138151"/>
                </a:lnTo>
                <a:lnTo>
                  <a:pt x="128530" y="138151"/>
                </a:lnTo>
                <a:lnTo>
                  <a:pt x="128530" y="111919"/>
                </a:lnTo>
                <a:cubicBezTo>
                  <a:pt x="128529" y="110817"/>
                  <a:pt x="127773" y="109859"/>
                  <a:pt x="126702" y="109604"/>
                </a:cubicBezTo>
                <a:lnTo>
                  <a:pt x="126159" y="109538"/>
                </a:lnTo>
                <a:close/>
                <a:moveTo>
                  <a:pt x="95250" y="28575"/>
                </a:moveTo>
                <a:cubicBezTo>
                  <a:pt x="111032" y="28575"/>
                  <a:pt x="123825" y="41369"/>
                  <a:pt x="123825" y="57150"/>
                </a:cubicBezTo>
                <a:cubicBezTo>
                  <a:pt x="123825" y="72932"/>
                  <a:pt x="111032" y="85725"/>
                  <a:pt x="95250" y="85725"/>
                </a:cubicBezTo>
                <a:cubicBezTo>
                  <a:pt x="79468" y="85725"/>
                  <a:pt x="66675" y="72932"/>
                  <a:pt x="66675" y="57150"/>
                </a:cubicBezTo>
                <a:cubicBezTo>
                  <a:pt x="66675" y="41369"/>
                  <a:pt x="79468" y="28575"/>
                  <a:pt x="95250" y="28575"/>
                </a:cubicBezTo>
                <a:close/>
                <a:moveTo>
                  <a:pt x="95250" y="42863"/>
                </a:moveTo>
                <a:cubicBezTo>
                  <a:pt x="87359" y="42863"/>
                  <a:pt x="80963" y="49259"/>
                  <a:pt x="80963" y="57150"/>
                </a:cubicBezTo>
                <a:cubicBezTo>
                  <a:pt x="80963" y="65041"/>
                  <a:pt x="87359" y="71438"/>
                  <a:pt x="95250" y="71438"/>
                </a:cubicBezTo>
                <a:cubicBezTo>
                  <a:pt x="103141" y="71438"/>
                  <a:pt x="109538" y="65041"/>
                  <a:pt x="109538" y="57150"/>
                </a:cubicBezTo>
                <a:cubicBezTo>
                  <a:pt x="109538" y="49259"/>
                  <a:pt x="103141" y="42863"/>
                  <a:pt x="95250" y="42863"/>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gradFill>
                <a:gsLst>
                  <a:gs pos="76437">
                    <a:srgbClr val="FFFFFF"/>
                  </a:gs>
                  <a:gs pos="55747">
                    <a:srgbClr val="FFFFFF"/>
                  </a:gs>
                </a:gsLst>
                <a:path path="circle">
                  <a:fillToRect l="100000" b="100000"/>
                </a:path>
              </a:gradFill>
              <a:latin typeface="+mj-lt"/>
              <a:cs typeface="Segoe UI" pitchFamily="34" charset="0"/>
            </a:endParaRPr>
          </a:p>
        </p:txBody>
      </p:sp>
      <p:sp>
        <p:nvSpPr>
          <p:cNvPr id="59" name="Freeform 58">
            <a:extLst>
              <a:ext uri="{FF2B5EF4-FFF2-40B4-BE49-F238E27FC236}">
                <a16:creationId xmlns:a16="http://schemas.microsoft.com/office/drawing/2014/main" id="{7003012C-BCB4-5603-4C19-321A05043322}"/>
              </a:ext>
            </a:extLst>
          </p:cNvPr>
          <p:cNvSpPr/>
          <p:nvPr/>
        </p:nvSpPr>
        <p:spPr>
          <a:xfrm>
            <a:off x="2441029" y="5957753"/>
            <a:ext cx="133350" cy="95250"/>
          </a:xfrm>
          <a:custGeom>
            <a:avLst/>
            <a:gdLst>
              <a:gd name="connsiteX0" fmla="*/ 47625 w 133350"/>
              <a:gd name="connsiteY0" fmla="*/ 19050 h 95250"/>
              <a:gd name="connsiteX1" fmla="*/ 66675 w 133350"/>
              <a:gd name="connsiteY1" fmla="*/ 0 h 95250"/>
              <a:gd name="connsiteX2" fmla="*/ 85725 w 133350"/>
              <a:gd name="connsiteY2" fmla="*/ 19050 h 95250"/>
              <a:gd name="connsiteX3" fmla="*/ 85725 w 133350"/>
              <a:gd name="connsiteY3" fmla="*/ 76200 h 95250"/>
              <a:gd name="connsiteX4" fmla="*/ 66675 w 133350"/>
              <a:gd name="connsiteY4" fmla="*/ 95250 h 95250"/>
              <a:gd name="connsiteX5" fmla="*/ 47625 w 133350"/>
              <a:gd name="connsiteY5" fmla="*/ 76200 h 95250"/>
              <a:gd name="connsiteX6" fmla="*/ 47625 w 133350"/>
              <a:gd name="connsiteY6" fmla="*/ 19050 h 95250"/>
              <a:gd name="connsiteX7" fmla="*/ 66675 w 133350"/>
              <a:gd name="connsiteY7" fmla="*/ 14288 h 95250"/>
              <a:gd name="connsiteX8" fmla="*/ 61913 w 133350"/>
              <a:gd name="connsiteY8" fmla="*/ 19050 h 95250"/>
              <a:gd name="connsiteX9" fmla="*/ 61913 w 133350"/>
              <a:gd name="connsiteY9" fmla="*/ 76200 h 95250"/>
              <a:gd name="connsiteX10" fmla="*/ 66675 w 133350"/>
              <a:gd name="connsiteY10" fmla="*/ 80963 h 95250"/>
              <a:gd name="connsiteX11" fmla="*/ 71438 w 133350"/>
              <a:gd name="connsiteY11" fmla="*/ 76200 h 95250"/>
              <a:gd name="connsiteX12" fmla="*/ 71438 w 133350"/>
              <a:gd name="connsiteY12" fmla="*/ 19050 h 95250"/>
              <a:gd name="connsiteX13" fmla="*/ 66675 w 133350"/>
              <a:gd name="connsiteY13" fmla="*/ 14288 h 95250"/>
              <a:gd name="connsiteX14" fmla="*/ 0 w 133350"/>
              <a:gd name="connsiteY14" fmla="*/ 66675 h 95250"/>
              <a:gd name="connsiteX15" fmla="*/ 19050 w 133350"/>
              <a:gd name="connsiteY15" fmla="*/ 47625 h 95250"/>
              <a:gd name="connsiteX16" fmla="*/ 38100 w 133350"/>
              <a:gd name="connsiteY16" fmla="*/ 66675 h 95250"/>
              <a:gd name="connsiteX17" fmla="*/ 38100 w 133350"/>
              <a:gd name="connsiteY17" fmla="*/ 76200 h 95250"/>
              <a:gd name="connsiteX18" fmla="*/ 19050 w 133350"/>
              <a:gd name="connsiteY18" fmla="*/ 95250 h 95250"/>
              <a:gd name="connsiteX19" fmla="*/ 0 w 133350"/>
              <a:gd name="connsiteY19" fmla="*/ 76200 h 95250"/>
              <a:gd name="connsiteX20" fmla="*/ 0 w 133350"/>
              <a:gd name="connsiteY20" fmla="*/ 66675 h 95250"/>
              <a:gd name="connsiteX21" fmla="*/ 23813 w 133350"/>
              <a:gd name="connsiteY21" fmla="*/ 66675 h 95250"/>
              <a:gd name="connsiteX22" fmla="*/ 19050 w 133350"/>
              <a:gd name="connsiteY22" fmla="*/ 61913 h 95250"/>
              <a:gd name="connsiteX23" fmla="*/ 14288 w 133350"/>
              <a:gd name="connsiteY23" fmla="*/ 66675 h 95250"/>
              <a:gd name="connsiteX24" fmla="*/ 14288 w 133350"/>
              <a:gd name="connsiteY24" fmla="*/ 76200 h 95250"/>
              <a:gd name="connsiteX25" fmla="*/ 19050 w 133350"/>
              <a:gd name="connsiteY25" fmla="*/ 80963 h 95250"/>
              <a:gd name="connsiteX26" fmla="*/ 23813 w 133350"/>
              <a:gd name="connsiteY26" fmla="*/ 76200 h 95250"/>
              <a:gd name="connsiteX27" fmla="*/ 23813 w 133350"/>
              <a:gd name="connsiteY27" fmla="*/ 66675 h 95250"/>
              <a:gd name="connsiteX28" fmla="*/ 114300 w 133350"/>
              <a:gd name="connsiteY28" fmla="*/ 28575 h 95250"/>
              <a:gd name="connsiteX29" fmla="*/ 95250 w 133350"/>
              <a:gd name="connsiteY29" fmla="*/ 47625 h 95250"/>
              <a:gd name="connsiteX30" fmla="*/ 95250 w 133350"/>
              <a:gd name="connsiteY30" fmla="*/ 76200 h 95250"/>
              <a:gd name="connsiteX31" fmla="*/ 114300 w 133350"/>
              <a:gd name="connsiteY31" fmla="*/ 95250 h 95250"/>
              <a:gd name="connsiteX32" fmla="*/ 133350 w 133350"/>
              <a:gd name="connsiteY32" fmla="*/ 76200 h 95250"/>
              <a:gd name="connsiteX33" fmla="*/ 133350 w 133350"/>
              <a:gd name="connsiteY33" fmla="*/ 47625 h 95250"/>
              <a:gd name="connsiteX34" fmla="*/ 114300 w 133350"/>
              <a:gd name="connsiteY34" fmla="*/ 28575 h 95250"/>
              <a:gd name="connsiteX35" fmla="*/ 119063 w 133350"/>
              <a:gd name="connsiteY35" fmla="*/ 47625 h 95250"/>
              <a:gd name="connsiteX36" fmla="*/ 119063 w 133350"/>
              <a:gd name="connsiteY36" fmla="*/ 76200 h 95250"/>
              <a:gd name="connsiteX37" fmla="*/ 114300 w 133350"/>
              <a:gd name="connsiteY37" fmla="*/ 80963 h 95250"/>
              <a:gd name="connsiteX38" fmla="*/ 109538 w 133350"/>
              <a:gd name="connsiteY38" fmla="*/ 76200 h 95250"/>
              <a:gd name="connsiteX39" fmla="*/ 109538 w 133350"/>
              <a:gd name="connsiteY39" fmla="*/ 47625 h 95250"/>
              <a:gd name="connsiteX40" fmla="*/ 114300 w 133350"/>
              <a:gd name="connsiteY40" fmla="*/ 42863 h 95250"/>
              <a:gd name="connsiteX41" fmla="*/ 119063 w 133350"/>
              <a:gd name="connsiteY41" fmla="*/ 4762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 h="95250">
                <a:moveTo>
                  <a:pt x="47625" y="19050"/>
                </a:moveTo>
                <a:cubicBezTo>
                  <a:pt x="47625" y="8529"/>
                  <a:pt x="56154" y="0"/>
                  <a:pt x="66675" y="0"/>
                </a:cubicBezTo>
                <a:cubicBezTo>
                  <a:pt x="77196" y="0"/>
                  <a:pt x="85725" y="8529"/>
                  <a:pt x="85725" y="19050"/>
                </a:cubicBezTo>
                <a:lnTo>
                  <a:pt x="85725" y="76200"/>
                </a:lnTo>
                <a:cubicBezTo>
                  <a:pt x="85725" y="86721"/>
                  <a:pt x="77196" y="95250"/>
                  <a:pt x="66675" y="95250"/>
                </a:cubicBezTo>
                <a:cubicBezTo>
                  <a:pt x="56154" y="95250"/>
                  <a:pt x="47625" y="86721"/>
                  <a:pt x="47625" y="76200"/>
                </a:cubicBezTo>
                <a:lnTo>
                  <a:pt x="47625" y="19050"/>
                </a:lnTo>
                <a:close/>
                <a:moveTo>
                  <a:pt x="66675" y="14288"/>
                </a:moveTo>
                <a:cubicBezTo>
                  <a:pt x="64045" y="14288"/>
                  <a:pt x="61913" y="16420"/>
                  <a:pt x="61913" y="19050"/>
                </a:cubicBezTo>
                <a:lnTo>
                  <a:pt x="61913" y="76200"/>
                </a:lnTo>
                <a:cubicBezTo>
                  <a:pt x="61913" y="78830"/>
                  <a:pt x="64045" y="80963"/>
                  <a:pt x="66675" y="80963"/>
                </a:cubicBezTo>
                <a:cubicBezTo>
                  <a:pt x="69305" y="80963"/>
                  <a:pt x="71438" y="78830"/>
                  <a:pt x="71438" y="76200"/>
                </a:cubicBezTo>
                <a:lnTo>
                  <a:pt x="71438" y="19050"/>
                </a:lnTo>
                <a:cubicBezTo>
                  <a:pt x="71438" y="16420"/>
                  <a:pt x="69305" y="14288"/>
                  <a:pt x="66675" y="14288"/>
                </a:cubicBezTo>
                <a:close/>
                <a:moveTo>
                  <a:pt x="0" y="66675"/>
                </a:moveTo>
                <a:cubicBezTo>
                  <a:pt x="0" y="56154"/>
                  <a:pt x="8529" y="47625"/>
                  <a:pt x="19050" y="47625"/>
                </a:cubicBezTo>
                <a:cubicBezTo>
                  <a:pt x="29571" y="47625"/>
                  <a:pt x="38100" y="56154"/>
                  <a:pt x="38100" y="66675"/>
                </a:cubicBezTo>
                <a:lnTo>
                  <a:pt x="38100" y="76200"/>
                </a:lnTo>
                <a:cubicBezTo>
                  <a:pt x="38100" y="86721"/>
                  <a:pt x="29571" y="95250"/>
                  <a:pt x="19050" y="95250"/>
                </a:cubicBezTo>
                <a:cubicBezTo>
                  <a:pt x="8529" y="95250"/>
                  <a:pt x="0" y="86721"/>
                  <a:pt x="0" y="76200"/>
                </a:cubicBezTo>
                <a:lnTo>
                  <a:pt x="0" y="66675"/>
                </a:lnTo>
                <a:close/>
                <a:moveTo>
                  <a:pt x="23813" y="66675"/>
                </a:moveTo>
                <a:cubicBezTo>
                  <a:pt x="23813" y="64045"/>
                  <a:pt x="21680" y="61913"/>
                  <a:pt x="19050" y="61913"/>
                </a:cubicBezTo>
                <a:cubicBezTo>
                  <a:pt x="16420" y="61913"/>
                  <a:pt x="14288" y="64045"/>
                  <a:pt x="14288" y="66675"/>
                </a:cubicBezTo>
                <a:lnTo>
                  <a:pt x="14288" y="76200"/>
                </a:lnTo>
                <a:cubicBezTo>
                  <a:pt x="14288" y="78830"/>
                  <a:pt x="16420" y="80963"/>
                  <a:pt x="19050" y="80963"/>
                </a:cubicBezTo>
                <a:cubicBezTo>
                  <a:pt x="21680" y="80963"/>
                  <a:pt x="23813" y="78830"/>
                  <a:pt x="23813" y="76200"/>
                </a:cubicBezTo>
                <a:lnTo>
                  <a:pt x="23813" y="66675"/>
                </a:lnTo>
                <a:close/>
                <a:moveTo>
                  <a:pt x="114300" y="28575"/>
                </a:moveTo>
                <a:cubicBezTo>
                  <a:pt x="103779" y="28575"/>
                  <a:pt x="95250" y="37104"/>
                  <a:pt x="95250" y="47625"/>
                </a:cubicBezTo>
                <a:lnTo>
                  <a:pt x="95250" y="76200"/>
                </a:lnTo>
                <a:cubicBezTo>
                  <a:pt x="95250" y="86721"/>
                  <a:pt x="103779" y="95250"/>
                  <a:pt x="114300" y="95250"/>
                </a:cubicBezTo>
                <a:cubicBezTo>
                  <a:pt x="124821" y="95250"/>
                  <a:pt x="133350" y="86721"/>
                  <a:pt x="133350" y="76200"/>
                </a:cubicBezTo>
                <a:lnTo>
                  <a:pt x="133350" y="47625"/>
                </a:lnTo>
                <a:cubicBezTo>
                  <a:pt x="133350" y="37104"/>
                  <a:pt x="124821" y="28575"/>
                  <a:pt x="114300" y="28575"/>
                </a:cubicBezTo>
                <a:close/>
                <a:moveTo>
                  <a:pt x="119063" y="47625"/>
                </a:moveTo>
                <a:lnTo>
                  <a:pt x="119063" y="76200"/>
                </a:lnTo>
                <a:cubicBezTo>
                  <a:pt x="119063" y="78830"/>
                  <a:pt x="116930" y="80963"/>
                  <a:pt x="114300" y="80963"/>
                </a:cubicBezTo>
                <a:cubicBezTo>
                  <a:pt x="111670" y="80963"/>
                  <a:pt x="109538" y="78830"/>
                  <a:pt x="109538" y="76200"/>
                </a:cubicBezTo>
                <a:lnTo>
                  <a:pt x="109538" y="47625"/>
                </a:lnTo>
                <a:cubicBezTo>
                  <a:pt x="109538" y="44995"/>
                  <a:pt x="111670" y="42863"/>
                  <a:pt x="114300" y="42863"/>
                </a:cubicBezTo>
                <a:cubicBezTo>
                  <a:pt x="116930" y="42863"/>
                  <a:pt x="119063" y="44995"/>
                  <a:pt x="119063" y="47625"/>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gradFill>
                <a:gsLst>
                  <a:gs pos="76437">
                    <a:srgbClr val="FFFFFF"/>
                  </a:gs>
                  <a:gs pos="55747">
                    <a:srgbClr val="FFFFFF"/>
                  </a:gs>
                </a:gsLst>
                <a:path path="circle">
                  <a:fillToRect l="100000" b="100000"/>
                </a:path>
              </a:gradFill>
              <a:latin typeface="+mj-lt"/>
              <a:cs typeface="Segoe UI" pitchFamily="34" charset="0"/>
            </a:endParaRPr>
          </a:p>
        </p:txBody>
      </p:sp>
      <p:sp>
        <p:nvSpPr>
          <p:cNvPr id="60" name="Freeform 59">
            <a:extLst>
              <a:ext uri="{FF2B5EF4-FFF2-40B4-BE49-F238E27FC236}">
                <a16:creationId xmlns:a16="http://schemas.microsoft.com/office/drawing/2014/main" id="{674BAE16-0E67-692C-E4A0-F391EEC81E8C}"/>
              </a:ext>
            </a:extLst>
          </p:cNvPr>
          <p:cNvSpPr/>
          <p:nvPr/>
        </p:nvSpPr>
        <p:spPr>
          <a:xfrm>
            <a:off x="2412454" y="5929178"/>
            <a:ext cx="190500" cy="152400"/>
          </a:xfrm>
          <a:custGeom>
            <a:avLst/>
            <a:gdLst>
              <a:gd name="connsiteX0" fmla="*/ 0 w 190500"/>
              <a:gd name="connsiteY0" fmla="*/ 26194 h 152400"/>
              <a:gd name="connsiteX1" fmla="*/ 26194 w 190500"/>
              <a:gd name="connsiteY1" fmla="*/ 0 h 152400"/>
              <a:gd name="connsiteX2" fmla="*/ 164306 w 190500"/>
              <a:gd name="connsiteY2" fmla="*/ 0 h 152400"/>
              <a:gd name="connsiteX3" fmla="*/ 190500 w 190500"/>
              <a:gd name="connsiteY3" fmla="*/ 26194 h 152400"/>
              <a:gd name="connsiteX4" fmla="*/ 190500 w 190500"/>
              <a:gd name="connsiteY4" fmla="*/ 126206 h 152400"/>
              <a:gd name="connsiteX5" fmla="*/ 164306 w 190500"/>
              <a:gd name="connsiteY5" fmla="*/ 152400 h 152400"/>
              <a:gd name="connsiteX6" fmla="*/ 26194 w 190500"/>
              <a:gd name="connsiteY6" fmla="*/ 152400 h 152400"/>
              <a:gd name="connsiteX7" fmla="*/ 0 w 190500"/>
              <a:gd name="connsiteY7" fmla="*/ 126206 h 152400"/>
              <a:gd name="connsiteX8" fmla="*/ 0 w 190500"/>
              <a:gd name="connsiteY8" fmla="*/ 26194 h 152400"/>
              <a:gd name="connsiteX9" fmla="*/ 26194 w 190500"/>
              <a:gd name="connsiteY9" fmla="*/ 14288 h 152400"/>
              <a:gd name="connsiteX10" fmla="*/ 14288 w 190500"/>
              <a:gd name="connsiteY10" fmla="*/ 26194 h 152400"/>
              <a:gd name="connsiteX11" fmla="*/ 14288 w 190500"/>
              <a:gd name="connsiteY11" fmla="*/ 126206 h 152400"/>
              <a:gd name="connsiteX12" fmla="*/ 26194 w 190500"/>
              <a:gd name="connsiteY12" fmla="*/ 138113 h 152400"/>
              <a:gd name="connsiteX13" fmla="*/ 164306 w 190500"/>
              <a:gd name="connsiteY13" fmla="*/ 138113 h 152400"/>
              <a:gd name="connsiteX14" fmla="*/ 176213 w 190500"/>
              <a:gd name="connsiteY14" fmla="*/ 126206 h 152400"/>
              <a:gd name="connsiteX15" fmla="*/ 176213 w 190500"/>
              <a:gd name="connsiteY15" fmla="*/ 26194 h 152400"/>
              <a:gd name="connsiteX16" fmla="*/ 164306 w 190500"/>
              <a:gd name="connsiteY16" fmla="*/ 14288 h 152400"/>
              <a:gd name="connsiteX17" fmla="*/ 26194 w 190500"/>
              <a:gd name="connsiteY17" fmla="*/ 142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500" h="152400">
                <a:moveTo>
                  <a:pt x="0" y="26194"/>
                </a:moveTo>
                <a:cubicBezTo>
                  <a:pt x="0" y="11727"/>
                  <a:pt x="11727" y="0"/>
                  <a:pt x="26194" y="0"/>
                </a:cubicBezTo>
                <a:lnTo>
                  <a:pt x="164306" y="0"/>
                </a:lnTo>
                <a:cubicBezTo>
                  <a:pt x="178773" y="0"/>
                  <a:pt x="190500" y="11727"/>
                  <a:pt x="190500" y="26194"/>
                </a:cubicBezTo>
                <a:lnTo>
                  <a:pt x="190500" y="126206"/>
                </a:lnTo>
                <a:cubicBezTo>
                  <a:pt x="190500" y="140673"/>
                  <a:pt x="178773" y="152400"/>
                  <a:pt x="164306" y="152400"/>
                </a:cubicBezTo>
                <a:lnTo>
                  <a:pt x="26194" y="152400"/>
                </a:lnTo>
                <a:cubicBezTo>
                  <a:pt x="11727" y="152400"/>
                  <a:pt x="0" y="140673"/>
                  <a:pt x="0" y="126206"/>
                </a:cubicBezTo>
                <a:lnTo>
                  <a:pt x="0" y="26194"/>
                </a:lnTo>
                <a:close/>
                <a:moveTo>
                  <a:pt x="26194" y="14288"/>
                </a:moveTo>
                <a:cubicBezTo>
                  <a:pt x="19622" y="14288"/>
                  <a:pt x="14288" y="19622"/>
                  <a:pt x="14288" y="26194"/>
                </a:cubicBezTo>
                <a:lnTo>
                  <a:pt x="14288" y="126206"/>
                </a:lnTo>
                <a:cubicBezTo>
                  <a:pt x="14288" y="132779"/>
                  <a:pt x="19622" y="138113"/>
                  <a:pt x="26194" y="138113"/>
                </a:cubicBezTo>
                <a:lnTo>
                  <a:pt x="164306" y="138113"/>
                </a:lnTo>
                <a:cubicBezTo>
                  <a:pt x="170879" y="138113"/>
                  <a:pt x="176213" y="132779"/>
                  <a:pt x="176213" y="126206"/>
                </a:cubicBezTo>
                <a:lnTo>
                  <a:pt x="176213" y="26194"/>
                </a:lnTo>
                <a:cubicBezTo>
                  <a:pt x="176213" y="19622"/>
                  <a:pt x="170879" y="14288"/>
                  <a:pt x="164306" y="14288"/>
                </a:cubicBezTo>
                <a:lnTo>
                  <a:pt x="26194" y="14288"/>
                </a:ln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gradFill>
                <a:gsLst>
                  <a:gs pos="76437">
                    <a:srgbClr val="FFFFFF"/>
                  </a:gs>
                  <a:gs pos="55747">
                    <a:srgbClr val="FFFFFF"/>
                  </a:gs>
                </a:gsLst>
                <a:path path="circle">
                  <a:fillToRect l="100000" b="100000"/>
                </a:path>
              </a:gradFill>
              <a:latin typeface="+mj-lt"/>
              <a:cs typeface="Segoe UI" pitchFamily="34" charset="0"/>
            </a:endParaRPr>
          </a:p>
        </p:txBody>
      </p:sp>
      <p:sp>
        <p:nvSpPr>
          <p:cNvPr id="21" name="Graphic 47" descr="Icon of a piggy bank ">
            <a:extLst>
              <a:ext uri="{FF2B5EF4-FFF2-40B4-BE49-F238E27FC236}">
                <a16:creationId xmlns:a16="http://schemas.microsoft.com/office/drawing/2014/main" id="{C17D8B9F-7DB7-1BE7-F469-501A7654A7E2}"/>
              </a:ext>
            </a:extLst>
          </p:cNvPr>
          <p:cNvSpPr>
            <a:spLocks noChangeAspect="1"/>
          </p:cNvSpPr>
          <p:nvPr/>
        </p:nvSpPr>
        <p:spPr>
          <a:xfrm>
            <a:off x="6334803" y="4642397"/>
            <a:ext cx="200060" cy="193432"/>
          </a:xfrm>
          <a:custGeom>
            <a:avLst/>
            <a:gdLst>
              <a:gd name="connsiteX0" fmla="*/ 150403 w 372234"/>
              <a:gd name="connsiteY0" fmla="*/ 26554 h 359903"/>
              <a:gd name="connsiteX1" fmla="*/ 177466 w 372234"/>
              <a:gd name="connsiteY1" fmla="*/ 38837 h 359903"/>
              <a:gd name="connsiteX2" fmla="*/ 168732 w 372234"/>
              <a:gd name="connsiteY2" fmla="*/ 65624 h 359903"/>
              <a:gd name="connsiteX3" fmla="*/ 134547 w 372234"/>
              <a:gd name="connsiteY3" fmla="*/ 49532 h 359903"/>
              <a:gd name="connsiteX4" fmla="*/ 120976 w 372234"/>
              <a:gd name="connsiteY4" fmla="*/ 39162 h 359903"/>
              <a:gd name="connsiteX5" fmla="*/ 120976 w 372234"/>
              <a:gd name="connsiteY5" fmla="*/ 80727 h 359903"/>
              <a:gd name="connsiteX6" fmla="*/ 112224 w 372234"/>
              <a:gd name="connsiteY6" fmla="*/ 93679 h 359903"/>
              <a:gd name="connsiteX7" fmla="*/ 112108 w 372234"/>
              <a:gd name="connsiteY7" fmla="*/ 93727 h 359903"/>
              <a:gd name="connsiteX8" fmla="*/ 111522 w 372234"/>
              <a:gd name="connsiteY8" fmla="*/ 93976 h 359903"/>
              <a:gd name="connsiteX9" fmla="*/ 109035 w 372234"/>
              <a:gd name="connsiteY9" fmla="*/ 95103 h 359903"/>
              <a:gd name="connsiteX10" fmla="*/ 99984 w 372234"/>
              <a:gd name="connsiteY10" fmla="*/ 99827 h 359903"/>
              <a:gd name="connsiteX11" fmla="*/ 75011 w 372234"/>
              <a:gd name="connsiteY11" fmla="*/ 118515 h 359903"/>
              <a:gd name="connsiteX12" fmla="*/ 58428 w 372234"/>
              <a:gd name="connsiteY12" fmla="*/ 147096 h 359903"/>
              <a:gd name="connsiteX13" fmla="*/ 31400 w 372234"/>
              <a:gd name="connsiteY13" fmla="*/ 171071 h 359903"/>
              <a:gd name="connsiteX14" fmla="*/ 27918 w 372234"/>
              <a:gd name="connsiteY14" fmla="*/ 175183 h 359903"/>
              <a:gd name="connsiteX15" fmla="*/ 27918 w 372234"/>
              <a:gd name="connsiteY15" fmla="*/ 207807 h 359903"/>
              <a:gd name="connsiteX16" fmla="*/ 33181 w 372234"/>
              <a:gd name="connsiteY16" fmla="*/ 214021 h 359903"/>
              <a:gd name="connsiteX17" fmla="*/ 59085 w 372234"/>
              <a:gd name="connsiteY17" fmla="*/ 232745 h 359903"/>
              <a:gd name="connsiteX18" fmla="*/ 84317 w 372234"/>
              <a:gd name="connsiteY18" fmla="*/ 266279 h 359903"/>
              <a:gd name="connsiteX19" fmla="*/ 113807 w 372234"/>
              <a:gd name="connsiteY19" fmla="*/ 285613 h 359903"/>
              <a:gd name="connsiteX20" fmla="*/ 124606 w 372234"/>
              <a:gd name="connsiteY20" fmla="*/ 289427 h 359903"/>
              <a:gd name="connsiteX21" fmla="*/ 127546 w 372234"/>
              <a:gd name="connsiteY21" fmla="*/ 290197 h 359903"/>
              <a:gd name="connsiteX22" fmla="*/ 128214 w 372234"/>
              <a:gd name="connsiteY22" fmla="*/ 290348 h 359903"/>
              <a:gd name="connsiteX23" fmla="*/ 128304 w 372234"/>
              <a:gd name="connsiteY23" fmla="*/ 290369 h 359903"/>
              <a:gd name="connsiteX24" fmla="*/ 128324 w 372234"/>
              <a:gd name="connsiteY24" fmla="*/ 290372 h 359903"/>
              <a:gd name="connsiteX25" fmla="*/ 139588 w 372234"/>
              <a:gd name="connsiteY25" fmla="*/ 304069 h 359903"/>
              <a:gd name="connsiteX26" fmla="*/ 139588 w 372234"/>
              <a:gd name="connsiteY26" fmla="*/ 327333 h 359903"/>
              <a:gd name="connsiteX27" fmla="*/ 144241 w 372234"/>
              <a:gd name="connsiteY27" fmla="*/ 331986 h 359903"/>
              <a:gd name="connsiteX28" fmla="*/ 167505 w 372234"/>
              <a:gd name="connsiteY28" fmla="*/ 331986 h 359903"/>
              <a:gd name="connsiteX29" fmla="*/ 195423 w 372234"/>
              <a:gd name="connsiteY29" fmla="*/ 304069 h 359903"/>
              <a:gd name="connsiteX30" fmla="*/ 232646 w 372234"/>
              <a:gd name="connsiteY30" fmla="*/ 304069 h 359903"/>
              <a:gd name="connsiteX31" fmla="*/ 260564 w 372234"/>
              <a:gd name="connsiteY31" fmla="*/ 331986 h 359903"/>
              <a:gd name="connsiteX32" fmla="*/ 283829 w 372234"/>
              <a:gd name="connsiteY32" fmla="*/ 331986 h 359903"/>
              <a:gd name="connsiteX33" fmla="*/ 288481 w 372234"/>
              <a:gd name="connsiteY33" fmla="*/ 327333 h 359903"/>
              <a:gd name="connsiteX34" fmla="*/ 288481 w 372234"/>
              <a:gd name="connsiteY34" fmla="*/ 285457 h 359903"/>
              <a:gd name="connsiteX35" fmla="*/ 296146 w 372234"/>
              <a:gd name="connsiteY35" fmla="*/ 272996 h 359903"/>
              <a:gd name="connsiteX36" fmla="*/ 296393 w 372234"/>
              <a:gd name="connsiteY36" fmla="*/ 272864 h 359903"/>
              <a:gd name="connsiteX37" fmla="*/ 297700 w 372234"/>
              <a:gd name="connsiteY37" fmla="*/ 272116 h 359903"/>
              <a:gd name="connsiteX38" fmla="*/ 302991 w 372234"/>
              <a:gd name="connsiteY38" fmla="*/ 268615 h 359903"/>
              <a:gd name="connsiteX39" fmla="*/ 319760 w 372234"/>
              <a:gd name="connsiteY39" fmla="*/ 253108 h 359903"/>
              <a:gd name="connsiteX40" fmla="*/ 344317 w 372234"/>
              <a:gd name="connsiteY40" fmla="*/ 183093 h 359903"/>
              <a:gd name="connsiteX41" fmla="*/ 334849 w 372234"/>
              <a:gd name="connsiteY41" fmla="*/ 136794 h 359903"/>
              <a:gd name="connsiteX42" fmla="*/ 349703 w 372234"/>
              <a:gd name="connsiteY42" fmla="*/ 107463 h 359903"/>
              <a:gd name="connsiteX43" fmla="*/ 354949 w 372234"/>
              <a:gd name="connsiteY43" fmla="*/ 115343 h 359903"/>
              <a:gd name="connsiteX44" fmla="*/ 372234 w 372234"/>
              <a:gd name="connsiteY44" fmla="*/ 183093 h 359903"/>
              <a:gd name="connsiteX45" fmla="*/ 340955 w 372234"/>
              <a:gd name="connsiteY45" fmla="*/ 271277 h 359903"/>
              <a:gd name="connsiteX46" fmla="*/ 319338 w 372234"/>
              <a:gd name="connsiteY46" fmla="*/ 291247 h 359903"/>
              <a:gd name="connsiteX47" fmla="*/ 316399 w 372234"/>
              <a:gd name="connsiteY47" fmla="*/ 293298 h 359903"/>
              <a:gd name="connsiteX48" fmla="*/ 316399 w 372234"/>
              <a:gd name="connsiteY48" fmla="*/ 327333 h 359903"/>
              <a:gd name="connsiteX49" fmla="*/ 283829 w 372234"/>
              <a:gd name="connsiteY49" fmla="*/ 359904 h 359903"/>
              <a:gd name="connsiteX50" fmla="*/ 260564 w 372234"/>
              <a:gd name="connsiteY50" fmla="*/ 359904 h 359903"/>
              <a:gd name="connsiteX51" fmla="*/ 232646 w 372234"/>
              <a:gd name="connsiteY51" fmla="*/ 331986 h 359903"/>
              <a:gd name="connsiteX52" fmla="*/ 195423 w 372234"/>
              <a:gd name="connsiteY52" fmla="*/ 331986 h 359903"/>
              <a:gd name="connsiteX53" fmla="*/ 167505 w 372234"/>
              <a:gd name="connsiteY53" fmla="*/ 359904 h 359903"/>
              <a:gd name="connsiteX54" fmla="*/ 144241 w 372234"/>
              <a:gd name="connsiteY54" fmla="*/ 359904 h 359903"/>
              <a:gd name="connsiteX55" fmla="*/ 111670 w 372234"/>
              <a:gd name="connsiteY55" fmla="*/ 327333 h 359903"/>
              <a:gd name="connsiteX56" fmla="*/ 111670 w 372234"/>
              <a:gd name="connsiteY56" fmla="*/ 314629 h 359903"/>
              <a:gd name="connsiteX57" fmla="*/ 103029 w 372234"/>
              <a:gd name="connsiteY57" fmla="*/ 311366 h 359903"/>
              <a:gd name="connsiteX58" fmla="*/ 64576 w 372234"/>
              <a:gd name="connsiteY58" fmla="*/ 286021 h 359903"/>
              <a:gd name="connsiteX59" fmla="*/ 34713 w 372234"/>
              <a:gd name="connsiteY59" fmla="*/ 246359 h 359903"/>
              <a:gd name="connsiteX60" fmla="*/ 28591 w 372234"/>
              <a:gd name="connsiteY60" fmla="*/ 241557 h 359903"/>
              <a:gd name="connsiteX61" fmla="*/ 0 w 372234"/>
              <a:gd name="connsiteY61" fmla="*/ 207807 h 359903"/>
              <a:gd name="connsiteX62" fmla="*/ 0 w 372234"/>
              <a:gd name="connsiteY62" fmla="*/ 175183 h 359903"/>
              <a:gd name="connsiteX63" fmla="*/ 26810 w 372234"/>
              <a:gd name="connsiteY63" fmla="*/ 143533 h 359903"/>
              <a:gd name="connsiteX64" fmla="*/ 31947 w 372234"/>
              <a:gd name="connsiteY64" fmla="*/ 138257 h 359903"/>
              <a:gd name="connsiteX65" fmla="*/ 55271 w 372234"/>
              <a:gd name="connsiteY65" fmla="*/ 98775 h 359903"/>
              <a:gd name="connsiteX66" fmla="*/ 86133 w 372234"/>
              <a:gd name="connsiteY66" fmla="*/ 75587 h 359903"/>
              <a:gd name="connsiteX67" fmla="*/ 93059 w 372234"/>
              <a:gd name="connsiteY67" fmla="*/ 71846 h 359903"/>
              <a:gd name="connsiteX68" fmla="*/ 93059 w 372234"/>
              <a:gd name="connsiteY68" fmla="*/ 18772 h 359903"/>
              <a:gd name="connsiteX69" fmla="*/ 125440 w 372234"/>
              <a:gd name="connsiteY69" fmla="*/ 5442 h 359903"/>
              <a:gd name="connsiteX70" fmla="*/ 150403 w 372234"/>
              <a:gd name="connsiteY70" fmla="*/ 26554 h 359903"/>
              <a:gd name="connsiteX71" fmla="*/ 206032 w 372234"/>
              <a:gd name="connsiteY71" fmla="*/ 115122 h 359903"/>
              <a:gd name="connsiteX72" fmla="*/ 187381 w 372234"/>
              <a:gd name="connsiteY72" fmla="*/ 94473 h 359903"/>
              <a:gd name="connsiteX73" fmla="*/ 232068 w 372234"/>
              <a:gd name="connsiteY73" fmla="*/ 11950 h 359903"/>
              <a:gd name="connsiteX74" fmla="*/ 329342 w 372234"/>
              <a:gd name="connsiteY74" fmla="*/ 52232 h 359903"/>
              <a:gd name="connsiteX75" fmla="*/ 302602 w 372234"/>
              <a:gd name="connsiteY75" fmla="*/ 142188 h 359903"/>
              <a:gd name="connsiteX76" fmla="*/ 274813 w 372234"/>
              <a:gd name="connsiteY76" fmla="*/ 143606 h 359903"/>
              <a:gd name="connsiteX77" fmla="*/ 206032 w 372234"/>
              <a:gd name="connsiteY77" fmla="*/ 115122 h 359903"/>
              <a:gd name="connsiteX78" fmla="*/ 287813 w 372234"/>
              <a:gd name="connsiteY78" fmla="*/ 118463 h 359903"/>
              <a:gd name="connsiteX79" fmla="*/ 303550 w 372234"/>
              <a:gd name="connsiteY79" fmla="*/ 62918 h 359903"/>
              <a:gd name="connsiteX80" fmla="*/ 242754 w 372234"/>
              <a:gd name="connsiteY80" fmla="*/ 37742 h 359903"/>
              <a:gd name="connsiteX81" fmla="*/ 214613 w 372234"/>
              <a:gd name="connsiteY81" fmla="*/ 88150 h 359903"/>
              <a:gd name="connsiteX82" fmla="*/ 215012 w 372234"/>
              <a:gd name="connsiteY82" fmla="*/ 88437 h 359903"/>
              <a:gd name="connsiteX83" fmla="*/ 216713 w 372234"/>
              <a:gd name="connsiteY83" fmla="*/ 89329 h 359903"/>
              <a:gd name="connsiteX84" fmla="*/ 285494 w 372234"/>
              <a:gd name="connsiteY84" fmla="*/ 117813 h 359903"/>
              <a:gd name="connsiteX85" fmla="*/ 287329 w 372234"/>
              <a:gd name="connsiteY85" fmla="*/ 118385 h 359903"/>
              <a:gd name="connsiteX86" fmla="*/ 287813 w 372234"/>
              <a:gd name="connsiteY86" fmla="*/ 118463 h 359903"/>
              <a:gd name="connsiteX87" fmla="*/ 130282 w 372234"/>
              <a:gd name="connsiteY87" fmla="*/ 136562 h 359903"/>
              <a:gd name="connsiteX88" fmla="*/ 111670 w 372234"/>
              <a:gd name="connsiteY88" fmla="*/ 155173 h 359903"/>
              <a:gd name="connsiteX89" fmla="*/ 93059 w 372234"/>
              <a:gd name="connsiteY89" fmla="*/ 136562 h 359903"/>
              <a:gd name="connsiteX90" fmla="*/ 111670 w 372234"/>
              <a:gd name="connsiteY90" fmla="*/ 117950 h 359903"/>
              <a:gd name="connsiteX91" fmla="*/ 130282 w 372234"/>
              <a:gd name="connsiteY91" fmla="*/ 136562 h 35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72234" h="359903">
                <a:moveTo>
                  <a:pt x="150403" y="26554"/>
                </a:moveTo>
                <a:cubicBezTo>
                  <a:pt x="160267" y="33362"/>
                  <a:pt x="169696" y="37848"/>
                  <a:pt x="177466" y="38837"/>
                </a:cubicBezTo>
                <a:cubicBezTo>
                  <a:pt x="173230" y="47251"/>
                  <a:pt x="170275" y="56288"/>
                  <a:pt x="168732" y="65624"/>
                </a:cubicBezTo>
                <a:cubicBezTo>
                  <a:pt x="156199" y="62874"/>
                  <a:pt x="144307" y="56267"/>
                  <a:pt x="134547" y="49532"/>
                </a:cubicBezTo>
                <a:cubicBezTo>
                  <a:pt x="129722" y="46202"/>
                  <a:pt x="125154" y="42655"/>
                  <a:pt x="120976" y="39162"/>
                </a:cubicBezTo>
                <a:lnTo>
                  <a:pt x="120976" y="80727"/>
                </a:lnTo>
                <a:cubicBezTo>
                  <a:pt x="120976" y="86427"/>
                  <a:pt x="117511" y="91554"/>
                  <a:pt x="112224" y="93679"/>
                </a:cubicBezTo>
                <a:lnTo>
                  <a:pt x="112108" y="93727"/>
                </a:lnTo>
                <a:cubicBezTo>
                  <a:pt x="111993" y="93775"/>
                  <a:pt x="111795" y="93858"/>
                  <a:pt x="111522" y="93976"/>
                </a:cubicBezTo>
                <a:cubicBezTo>
                  <a:pt x="110975" y="94212"/>
                  <a:pt x="110128" y="94588"/>
                  <a:pt x="109035" y="95103"/>
                </a:cubicBezTo>
                <a:cubicBezTo>
                  <a:pt x="106844" y="96133"/>
                  <a:pt x="103688" y="97710"/>
                  <a:pt x="99984" y="99827"/>
                </a:cubicBezTo>
                <a:cubicBezTo>
                  <a:pt x="92502" y="104102"/>
                  <a:pt x="83155" y="110371"/>
                  <a:pt x="75011" y="118515"/>
                </a:cubicBezTo>
                <a:cubicBezTo>
                  <a:pt x="66571" y="126956"/>
                  <a:pt x="61367" y="138292"/>
                  <a:pt x="58428" y="147096"/>
                </a:cubicBezTo>
                <a:cubicBezTo>
                  <a:pt x="54659" y="158387"/>
                  <a:pt x="45062" y="168795"/>
                  <a:pt x="31400" y="171071"/>
                </a:cubicBezTo>
                <a:cubicBezTo>
                  <a:pt x="29390" y="171406"/>
                  <a:pt x="27918" y="173145"/>
                  <a:pt x="27918" y="175183"/>
                </a:cubicBezTo>
                <a:lnTo>
                  <a:pt x="27918" y="207807"/>
                </a:lnTo>
                <a:cubicBezTo>
                  <a:pt x="27918" y="210887"/>
                  <a:pt x="30144" y="213515"/>
                  <a:pt x="33181" y="214021"/>
                </a:cubicBezTo>
                <a:cubicBezTo>
                  <a:pt x="44793" y="215955"/>
                  <a:pt x="53941" y="223536"/>
                  <a:pt x="59085" y="232745"/>
                </a:cubicBezTo>
                <a:cubicBezTo>
                  <a:pt x="63764" y="241120"/>
                  <a:pt x="72081" y="254044"/>
                  <a:pt x="84317" y="266279"/>
                </a:cubicBezTo>
                <a:cubicBezTo>
                  <a:pt x="93825" y="275788"/>
                  <a:pt x="104897" y="281883"/>
                  <a:pt x="113807" y="285613"/>
                </a:cubicBezTo>
                <a:cubicBezTo>
                  <a:pt x="118223" y="287461"/>
                  <a:pt x="121996" y="288680"/>
                  <a:pt x="124606" y="289427"/>
                </a:cubicBezTo>
                <a:cubicBezTo>
                  <a:pt x="125908" y="289797"/>
                  <a:pt x="126910" y="290048"/>
                  <a:pt x="127546" y="290197"/>
                </a:cubicBezTo>
                <a:cubicBezTo>
                  <a:pt x="127864" y="290272"/>
                  <a:pt x="128089" y="290322"/>
                  <a:pt x="128214" y="290348"/>
                </a:cubicBezTo>
                <a:lnTo>
                  <a:pt x="128304" y="290369"/>
                </a:lnTo>
                <a:lnTo>
                  <a:pt x="128324" y="290372"/>
                </a:lnTo>
                <a:cubicBezTo>
                  <a:pt x="134866" y="291658"/>
                  <a:pt x="139588" y="297396"/>
                  <a:pt x="139588" y="304069"/>
                </a:cubicBezTo>
                <a:lnTo>
                  <a:pt x="139588" y="327333"/>
                </a:lnTo>
                <a:cubicBezTo>
                  <a:pt x="139588" y="329902"/>
                  <a:pt x="141671" y="331986"/>
                  <a:pt x="144241" y="331986"/>
                </a:cubicBezTo>
                <a:lnTo>
                  <a:pt x="167505" y="331986"/>
                </a:lnTo>
                <a:cubicBezTo>
                  <a:pt x="167505" y="316566"/>
                  <a:pt x="180005" y="304069"/>
                  <a:pt x="195423" y="304069"/>
                </a:cubicBezTo>
                <a:lnTo>
                  <a:pt x="232646" y="304069"/>
                </a:lnTo>
                <a:cubicBezTo>
                  <a:pt x="248064" y="304069"/>
                  <a:pt x="260564" y="316566"/>
                  <a:pt x="260564" y="331986"/>
                </a:cubicBezTo>
                <a:lnTo>
                  <a:pt x="283829" y="331986"/>
                </a:lnTo>
                <a:cubicBezTo>
                  <a:pt x="286399" y="331986"/>
                  <a:pt x="288481" y="329902"/>
                  <a:pt x="288481" y="327333"/>
                </a:cubicBezTo>
                <a:lnTo>
                  <a:pt x="288481" y="285457"/>
                </a:lnTo>
                <a:cubicBezTo>
                  <a:pt x="288481" y="280194"/>
                  <a:pt x="291454" y="275373"/>
                  <a:pt x="296146" y="272996"/>
                </a:cubicBezTo>
                <a:lnTo>
                  <a:pt x="296393" y="272864"/>
                </a:lnTo>
                <a:cubicBezTo>
                  <a:pt x="296652" y="272723"/>
                  <a:pt x="297097" y="272475"/>
                  <a:pt x="297700" y="272116"/>
                </a:cubicBezTo>
                <a:cubicBezTo>
                  <a:pt x="298908" y="271398"/>
                  <a:pt x="300739" y="270242"/>
                  <a:pt x="302991" y="268615"/>
                </a:cubicBezTo>
                <a:cubicBezTo>
                  <a:pt x="307508" y="265353"/>
                  <a:pt x="313626" y="260264"/>
                  <a:pt x="319760" y="253108"/>
                </a:cubicBezTo>
                <a:cubicBezTo>
                  <a:pt x="331901" y="238944"/>
                  <a:pt x="344317" y="216482"/>
                  <a:pt x="344317" y="183093"/>
                </a:cubicBezTo>
                <a:cubicBezTo>
                  <a:pt x="344317" y="164358"/>
                  <a:pt x="340814" y="149212"/>
                  <a:pt x="334849" y="136794"/>
                </a:cubicBezTo>
                <a:cubicBezTo>
                  <a:pt x="341510" y="127954"/>
                  <a:pt x="346531" y="118006"/>
                  <a:pt x="349703" y="107463"/>
                </a:cubicBezTo>
                <a:cubicBezTo>
                  <a:pt x="351549" y="109992"/>
                  <a:pt x="353300" y="112617"/>
                  <a:pt x="354949" y="115343"/>
                </a:cubicBezTo>
                <a:cubicBezTo>
                  <a:pt x="366195" y="133921"/>
                  <a:pt x="372234" y="156346"/>
                  <a:pt x="372234" y="183093"/>
                </a:cubicBezTo>
                <a:cubicBezTo>
                  <a:pt x="372234" y="224148"/>
                  <a:pt x="356733" y="252870"/>
                  <a:pt x="340955" y="271277"/>
                </a:cubicBezTo>
                <a:cubicBezTo>
                  <a:pt x="333131" y="280406"/>
                  <a:pt x="325290" y="286948"/>
                  <a:pt x="319338" y="291247"/>
                </a:cubicBezTo>
                <a:cubicBezTo>
                  <a:pt x="318299" y="291997"/>
                  <a:pt x="317317" y="292680"/>
                  <a:pt x="316399" y="293298"/>
                </a:cubicBezTo>
                <a:lnTo>
                  <a:pt x="316399" y="327333"/>
                </a:lnTo>
                <a:cubicBezTo>
                  <a:pt x="316399" y="345321"/>
                  <a:pt x="301817" y="359904"/>
                  <a:pt x="283829" y="359904"/>
                </a:cubicBezTo>
                <a:lnTo>
                  <a:pt x="260564" y="359904"/>
                </a:lnTo>
                <a:cubicBezTo>
                  <a:pt x="245146" y="359904"/>
                  <a:pt x="232646" y="347404"/>
                  <a:pt x="232646" y="331986"/>
                </a:cubicBezTo>
                <a:lnTo>
                  <a:pt x="195423" y="331986"/>
                </a:lnTo>
                <a:cubicBezTo>
                  <a:pt x="195423" y="347404"/>
                  <a:pt x="182923" y="359904"/>
                  <a:pt x="167505" y="359904"/>
                </a:cubicBezTo>
                <a:lnTo>
                  <a:pt x="144241" y="359904"/>
                </a:lnTo>
                <a:cubicBezTo>
                  <a:pt x="126253" y="359904"/>
                  <a:pt x="111670" y="345321"/>
                  <a:pt x="111670" y="327333"/>
                </a:cubicBezTo>
                <a:lnTo>
                  <a:pt x="111670" y="314629"/>
                </a:lnTo>
                <a:cubicBezTo>
                  <a:pt x="109101" y="313762"/>
                  <a:pt x="106185" y="312688"/>
                  <a:pt x="103029" y="311366"/>
                </a:cubicBezTo>
                <a:cubicBezTo>
                  <a:pt x="91935" y="306723"/>
                  <a:pt x="77416" y="298861"/>
                  <a:pt x="64576" y="286021"/>
                </a:cubicBezTo>
                <a:cubicBezTo>
                  <a:pt x="49984" y="271429"/>
                  <a:pt x="40211" y="256203"/>
                  <a:pt x="34713" y="246359"/>
                </a:cubicBezTo>
                <a:cubicBezTo>
                  <a:pt x="33090" y="243456"/>
                  <a:pt x="30666" y="241904"/>
                  <a:pt x="28591" y="241557"/>
                </a:cubicBezTo>
                <a:cubicBezTo>
                  <a:pt x="12093" y="238809"/>
                  <a:pt x="0" y="224533"/>
                  <a:pt x="0" y="207807"/>
                </a:cubicBezTo>
                <a:lnTo>
                  <a:pt x="0" y="175183"/>
                </a:lnTo>
                <a:cubicBezTo>
                  <a:pt x="0" y="159498"/>
                  <a:pt x="11339" y="146113"/>
                  <a:pt x="26810" y="143533"/>
                </a:cubicBezTo>
                <a:cubicBezTo>
                  <a:pt x="28428" y="143263"/>
                  <a:pt x="30812" y="141657"/>
                  <a:pt x="31947" y="138257"/>
                </a:cubicBezTo>
                <a:cubicBezTo>
                  <a:pt x="35527" y="127532"/>
                  <a:pt x="42474" y="111572"/>
                  <a:pt x="55271" y="98775"/>
                </a:cubicBezTo>
                <a:cubicBezTo>
                  <a:pt x="65738" y="88307"/>
                  <a:pt x="77329" y="80618"/>
                  <a:pt x="86133" y="75587"/>
                </a:cubicBezTo>
                <a:cubicBezTo>
                  <a:pt x="88671" y="74137"/>
                  <a:pt x="91008" y="72890"/>
                  <a:pt x="93059" y="71846"/>
                </a:cubicBezTo>
                <a:lnTo>
                  <a:pt x="93059" y="18772"/>
                </a:lnTo>
                <a:cubicBezTo>
                  <a:pt x="93059" y="1316"/>
                  <a:pt x="114101" y="-5849"/>
                  <a:pt x="125440" y="5442"/>
                </a:cubicBezTo>
                <a:cubicBezTo>
                  <a:pt x="131591" y="11566"/>
                  <a:pt x="140520" y="19734"/>
                  <a:pt x="150403" y="26554"/>
                </a:cubicBezTo>
                <a:close/>
                <a:moveTo>
                  <a:pt x="206032" y="115122"/>
                </a:moveTo>
                <a:cubicBezTo>
                  <a:pt x="196910" y="111345"/>
                  <a:pt x="189214" y="104174"/>
                  <a:pt x="187381" y="94473"/>
                </a:cubicBezTo>
                <a:cubicBezTo>
                  <a:pt x="180978" y="60572"/>
                  <a:pt x="198933" y="25679"/>
                  <a:pt x="232068" y="11950"/>
                </a:cubicBezTo>
                <a:cubicBezTo>
                  <a:pt x="270052" y="-3787"/>
                  <a:pt x="313604" y="14248"/>
                  <a:pt x="329342" y="52232"/>
                </a:cubicBezTo>
                <a:cubicBezTo>
                  <a:pt x="343070" y="85368"/>
                  <a:pt x="331099" y="122739"/>
                  <a:pt x="302602" y="142188"/>
                </a:cubicBezTo>
                <a:cubicBezTo>
                  <a:pt x="294448" y="147753"/>
                  <a:pt x="283935" y="147384"/>
                  <a:pt x="274813" y="143606"/>
                </a:cubicBezTo>
                <a:lnTo>
                  <a:pt x="206032" y="115122"/>
                </a:lnTo>
                <a:close/>
                <a:moveTo>
                  <a:pt x="287813" y="118463"/>
                </a:moveTo>
                <a:cubicBezTo>
                  <a:pt x="304929" y="106140"/>
                  <a:pt x="311964" y="83226"/>
                  <a:pt x="303550" y="62918"/>
                </a:cubicBezTo>
                <a:cubicBezTo>
                  <a:pt x="293713" y="39178"/>
                  <a:pt x="266494" y="27906"/>
                  <a:pt x="242754" y="37742"/>
                </a:cubicBezTo>
                <a:cubicBezTo>
                  <a:pt x="222447" y="46156"/>
                  <a:pt x="211222" y="67335"/>
                  <a:pt x="214613" y="88150"/>
                </a:cubicBezTo>
                <a:cubicBezTo>
                  <a:pt x="214721" y="88235"/>
                  <a:pt x="214854" y="88332"/>
                  <a:pt x="215012" y="88437"/>
                </a:cubicBezTo>
                <a:cubicBezTo>
                  <a:pt x="215451" y="88730"/>
                  <a:pt x="216022" y="89043"/>
                  <a:pt x="216713" y="89329"/>
                </a:cubicBezTo>
                <a:lnTo>
                  <a:pt x="285494" y="117813"/>
                </a:lnTo>
                <a:cubicBezTo>
                  <a:pt x="286187" y="118099"/>
                  <a:pt x="286812" y="118281"/>
                  <a:pt x="287329" y="118385"/>
                </a:cubicBezTo>
                <a:cubicBezTo>
                  <a:pt x="287516" y="118422"/>
                  <a:pt x="287677" y="118447"/>
                  <a:pt x="287813" y="118463"/>
                </a:cubicBezTo>
                <a:close/>
                <a:moveTo>
                  <a:pt x="130282" y="136562"/>
                </a:moveTo>
                <a:cubicBezTo>
                  <a:pt x="130282" y="146841"/>
                  <a:pt x="121949" y="155173"/>
                  <a:pt x="111670" y="155173"/>
                </a:cubicBezTo>
                <a:cubicBezTo>
                  <a:pt x="101391" y="155173"/>
                  <a:pt x="93059" y="146841"/>
                  <a:pt x="93059" y="136562"/>
                </a:cubicBezTo>
                <a:cubicBezTo>
                  <a:pt x="93059" y="126283"/>
                  <a:pt x="101391" y="117950"/>
                  <a:pt x="111670" y="117950"/>
                </a:cubicBezTo>
                <a:cubicBezTo>
                  <a:pt x="121949" y="117950"/>
                  <a:pt x="130282" y="126283"/>
                  <a:pt x="130282" y="136562"/>
                </a:cubicBezTo>
                <a:close/>
              </a:path>
            </a:pathLst>
          </a:custGeom>
          <a:solidFill>
            <a:schemeClr val="bg1"/>
          </a:solidFill>
          <a:ln w="3175" cap="flat">
            <a:solidFill>
              <a:srgbClr val="0078D4"/>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Graphic 13" descr="Icon of a chart made of vertical lines with a line tracing the top of each, turning into an arrow pointing up">
            <a:extLst>
              <a:ext uri="{FF2B5EF4-FFF2-40B4-BE49-F238E27FC236}">
                <a16:creationId xmlns:a16="http://schemas.microsoft.com/office/drawing/2014/main" id="{22B27A3F-2397-C293-1907-3DC5A31FE04A}"/>
              </a:ext>
            </a:extLst>
          </p:cNvPr>
          <p:cNvSpPr>
            <a:spLocks noChangeAspect="1"/>
          </p:cNvSpPr>
          <p:nvPr/>
        </p:nvSpPr>
        <p:spPr>
          <a:xfrm>
            <a:off x="6343064" y="2147911"/>
            <a:ext cx="183641" cy="193302"/>
          </a:xfrm>
          <a:custGeom>
            <a:avLst/>
            <a:gdLst>
              <a:gd name="connsiteX0" fmla="*/ 195609 w 270323"/>
              <a:gd name="connsiteY0" fmla="*/ 0 h 284545"/>
              <a:gd name="connsiteX1" fmla="*/ 260397 w 270323"/>
              <a:gd name="connsiteY1" fmla="*/ 7 h 284545"/>
              <a:gd name="connsiteX2" fmla="*/ 261824 w 270323"/>
              <a:gd name="connsiteY2" fmla="*/ 205 h 284545"/>
              <a:gd name="connsiteX3" fmla="*/ 263230 w 270323"/>
              <a:gd name="connsiteY3" fmla="*/ 598 h 284545"/>
              <a:gd name="connsiteX4" fmla="*/ 264088 w 270323"/>
              <a:gd name="connsiteY4" fmla="*/ 962 h 284545"/>
              <a:gd name="connsiteX5" fmla="*/ 267199 w 270323"/>
              <a:gd name="connsiteY5" fmla="*/ 3107 h 284545"/>
              <a:gd name="connsiteX6" fmla="*/ 267778 w 270323"/>
              <a:gd name="connsiteY6" fmla="*/ 3733 h 284545"/>
              <a:gd name="connsiteX7" fmla="*/ 268397 w 270323"/>
              <a:gd name="connsiteY7" fmla="*/ 4535 h 284545"/>
              <a:gd name="connsiteX8" fmla="*/ 269168 w 270323"/>
              <a:gd name="connsiteY8" fmla="*/ 5818 h 284545"/>
              <a:gd name="connsiteX9" fmla="*/ 269719 w 270323"/>
              <a:gd name="connsiteY9" fmla="*/ 7103 h 284545"/>
              <a:gd name="connsiteX10" fmla="*/ 269991 w 270323"/>
              <a:gd name="connsiteY10" fmla="*/ 8014 h 284545"/>
              <a:gd name="connsiteX11" fmla="*/ 270184 w 270323"/>
              <a:gd name="connsiteY11" fmla="*/ 8925 h 284545"/>
              <a:gd name="connsiteX12" fmla="*/ 270318 w 270323"/>
              <a:gd name="connsiteY12" fmla="*/ 10265 h 284545"/>
              <a:gd name="connsiteX13" fmla="*/ 270323 w 270323"/>
              <a:gd name="connsiteY13" fmla="*/ 74748 h 284545"/>
              <a:gd name="connsiteX14" fmla="*/ 259653 w 270323"/>
              <a:gd name="connsiteY14" fmla="*/ 85419 h 284545"/>
              <a:gd name="connsiteX15" fmla="*/ 249081 w 270323"/>
              <a:gd name="connsiteY15" fmla="*/ 76196 h 284545"/>
              <a:gd name="connsiteX16" fmla="*/ 248983 w 270323"/>
              <a:gd name="connsiteY16" fmla="*/ 74748 h 284545"/>
              <a:gd name="connsiteX17" fmla="*/ 248977 w 270323"/>
              <a:gd name="connsiteY17" fmla="*/ 36408 h 284545"/>
              <a:gd name="connsiteX18" fmla="*/ 157363 w 270323"/>
              <a:gd name="connsiteY18" fmla="*/ 128041 h 284545"/>
              <a:gd name="connsiteX19" fmla="*/ 143469 w 270323"/>
              <a:gd name="connsiteY19" fmla="*/ 129075 h 284545"/>
              <a:gd name="connsiteX20" fmla="*/ 142273 w 270323"/>
              <a:gd name="connsiteY20" fmla="*/ 128042 h 284545"/>
              <a:gd name="connsiteX21" fmla="*/ 99160 w 270323"/>
              <a:gd name="connsiteY21" fmla="*/ 86633 h 284545"/>
              <a:gd name="connsiteX22" fmla="*/ 18216 w 270323"/>
              <a:gd name="connsiteY22" fmla="*/ 167577 h 284545"/>
              <a:gd name="connsiteX23" fmla="*/ 3125 w 270323"/>
              <a:gd name="connsiteY23" fmla="*/ 167577 h 284545"/>
              <a:gd name="connsiteX24" fmla="*/ 2092 w 270323"/>
              <a:gd name="connsiteY24" fmla="*/ 153684 h 284545"/>
              <a:gd name="connsiteX25" fmla="*/ 3125 w 270323"/>
              <a:gd name="connsiteY25" fmla="*/ 152486 h 284545"/>
              <a:gd name="connsiteX26" fmla="*/ 91614 w 270323"/>
              <a:gd name="connsiteY26" fmla="*/ 63998 h 284545"/>
              <a:gd name="connsiteX27" fmla="*/ 105508 w 270323"/>
              <a:gd name="connsiteY27" fmla="*/ 62965 h 284545"/>
              <a:gd name="connsiteX28" fmla="*/ 106704 w 270323"/>
              <a:gd name="connsiteY28" fmla="*/ 63998 h 284545"/>
              <a:gd name="connsiteX29" fmla="*/ 149817 w 270323"/>
              <a:gd name="connsiteY29" fmla="*/ 105406 h 284545"/>
              <a:gd name="connsiteX30" fmla="*/ 233868 w 270323"/>
              <a:gd name="connsiteY30" fmla="*/ 21341 h 284545"/>
              <a:gd name="connsiteX31" fmla="*/ 195609 w 270323"/>
              <a:gd name="connsiteY31" fmla="*/ 21341 h 284545"/>
              <a:gd name="connsiteX32" fmla="*/ 185037 w 270323"/>
              <a:gd name="connsiteY32" fmla="*/ 12118 h 284545"/>
              <a:gd name="connsiteX33" fmla="*/ 184939 w 270323"/>
              <a:gd name="connsiteY33" fmla="*/ 10670 h 284545"/>
              <a:gd name="connsiteX34" fmla="*/ 194162 w 270323"/>
              <a:gd name="connsiteY34" fmla="*/ 97 h 284545"/>
              <a:gd name="connsiteX35" fmla="*/ 195609 w 270323"/>
              <a:gd name="connsiteY35" fmla="*/ 0 h 284545"/>
              <a:gd name="connsiteX36" fmla="*/ 10670 w 270323"/>
              <a:gd name="connsiteY36" fmla="*/ 213409 h 284545"/>
              <a:gd name="connsiteX37" fmla="*/ 21341 w 270323"/>
              <a:gd name="connsiteY37" fmla="*/ 224079 h 284545"/>
              <a:gd name="connsiteX38" fmla="*/ 21341 w 270323"/>
              <a:gd name="connsiteY38" fmla="*/ 273875 h 284545"/>
              <a:gd name="connsiteX39" fmla="*/ 10670 w 270323"/>
              <a:gd name="connsiteY39" fmla="*/ 284545 h 284545"/>
              <a:gd name="connsiteX40" fmla="*/ 0 w 270323"/>
              <a:gd name="connsiteY40" fmla="*/ 273875 h 284545"/>
              <a:gd name="connsiteX41" fmla="*/ 0 w 270323"/>
              <a:gd name="connsiteY41" fmla="*/ 224079 h 284545"/>
              <a:gd name="connsiteX42" fmla="*/ 10670 w 270323"/>
              <a:gd name="connsiteY42" fmla="*/ 213409 h 284545"/>
              <a:gd name="connsiteX43" fmla="*/ 92477 w 270323"/>
              <a:gd name="connsiteY43" fmla="*/ 167170 h 284545"/>
              <a:gd name="connsiteX44" fmla="*/ 81807 w 270323"/>
              <a:gd name="connsiteY44" fmla="*/ 156500 h 284545"/>
              <a:gd name="connsiteX45" fmla="*/ 71136 w 270323"/>
              <a:gd name="connsiteY45" fmla="*/ 167170 h 284545"/>
              <a:gd name="connsiteX46" fmla="*/ 71136 w 270323"/>
              <a:gd name="connsiteY46" fmla="*/ 273875 h 284545"/>
              <a:gd name="connsiteX47" fmla="*/ 81807 w 270323"/>
              <a:gd name="connsiteY47" fmla="*/ 284545 h 284545"/>
              <a:gd name="connsiteX48" fmla="*/ 92477 w 270323"/>
              <a:gd name="connsiteY48" fmla="*/ 273875 h 284545"/>
              <a:gd name="connsiteX49" fmla="*/ 92477 w 270323"/>
              <a:gd name="connsiteY49" fmla="*/ 167170 h 284545"/>
              <a:gd name="connsiteX50" fmla="*/ 152943 w 270323"/>
              <a:gd name="connsiteY50" fmla="*/ 184954 h 284545"/>
              <a:gd name="connsiteX51" fmla="*/ 163613 w 270323"/>
              <a:gd name="connsiteY51" fmla="*/ 195625 h 284545"/>
              <a:gd name="connsiteX52" fmla="*/ 163613 w 270323"/>
              <a:gd name="connsiteY52" fmla="*/ 273875 h 284545"/>
              <a:gd name="connsiteX53" fmla="*/ 152943 w 270323"/>
              <a:gd name="connsiteY53" fmla="*/ 284545 h 284545"/>
              <a:gd name="connsiteX54" fmla="*/ 142273 w 270323"/>
              <a:gd name="connsiteY54" fmla="*/ 273875 h 284545"/>
              <a:gd name="connsiteX55" fmla="*/ 142273 w 270323"/>
              <a:gd name="connsiteY55" fmla="*/ 195625 h 284545"/>
              <a:gd name="connsiteX56" fmla="*/ 152943 w 270323"/>
              <a:gd name="connsiteY56" fmla="*/ 184954 h 284545"/>
              <a:gd name="connsiteX57" fmla="*/ 234750 w 270323"/>
              <a:gd name="connsiteY57" fmla="*/ 124488 h 284545"/>
              <a:gd name="connsiteX58" fmla="*/ 224079 w 270323"/>
              <a:gd name="connsiteY58" fmla="*/ 113818 h 284545"/>
              <a:gd name="connsiteX59" fmla="*/ 213409 w 270323"/>
              <a:gd name="connsiteY59" fmla="*/ 124488 h 284545"/>
              <a:gd name="connsiteX60" fmla="*/ 213409 w 270323"/>
              <a:gd name="connsiteY60" fmla="*/ 273875 h 284545"/>
              <a:gd name="connsiteX61" fmla="*/ 224079 w 270323"/>
              <a:gd name="connsiteY61" fmla="*/ 284545 h 284545"/>
              <a:gd name="connsiteX62" fmla="*/ 234750 w 270323"/>
              <a:gd name="connsiteY62" fmla="*/ 273875 h 284545"/>
              <a:gd name="connsiteX63" fmla="*/ 234750 w 270323"/>
              <a:gd name="connsiteY63" fmla="*/ 124488 h 28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70323" h="284545">
                <a:moveTo>
                  <a:pt x="195609" y="0"/>
                </a:moveTo>
                <a:lnTo>
                  <a:pt x="260397" y="7"/>
                </a:lnTo>
                <a:lnTo>
                  <a:pt x="261824" y="205"/>
                </a:lnTo>
                <a:lnTo>
                  <a:pt x="263230" y="598"/>
                </a:lnTo>
                <a:lnTo>
                  <a:pt x="264088" y="962"/>
                </a:lnTo>
                <a:cubicBezTo>
                  <a:pt x="265214" y="1458"/>
                  <a:pt x="266270" y="2179"/>
                  <a:pt x="267199" y="3107"/>
                </a:cubicBezTo>
                <a:lnTo>
                  <a:pt x="267778" y="3733"/>
                </a:lnTo>
                <a:lnTo>
                  <a:pt x="268397" y="4535"/>
                </a:lnTo>
                <a:lnTo>
                  <a:pt x="269168" y="5818"/>
                </a:lnTo>
                <a:lnTo>
                  <a:pt x="269719" y="7103"/>
                </a:lnTo>
                <a:lnTo>
                  <a:pt x="269991" y="8014"/>
                </a:lnTo>
                <a:lnTo>
                  <a:pt x="270184" y="8925"/>
                </a:lnTo>
                <a:lnTo>
                  <a:pt x="270318" y="10265"/>
                </a:lnTo>
                <a:lnTo>
                  <a:pt x="270323" y="74748"/>
                </a:lnTo>
                <a:cubicBezTo>
                  <a:pt x="270323" y="80641"/>
                  <a:pt x="265547" y="85419"/>
                  <a:pt x="259653" y="85419"/>
                </a:cubicBezTo>
                <a:cubicBezTo>
                  <a:pt x="254252" y="85419"/>
                  <a:pt x="249788" y="81405"/>
                  <a:pt x="249081" y="76196"/>
                </a:cubicBezTo>
                <a:lnTo>
                  <a:pt x="248983" y="74748"/>
                </a:lnTo>
                <a:lnTo>
                  <a:pt x="248977" y="36408"/>
                </a:lnTo>
                <a:lnTo>
                  <a:pt x="157363" y="128041"/>
                </a:lnTo>
                <a:cubicBezTo>
                  <a:pt x="153575" y="131830"/>
                  <a:pt x="147646" y="132174"/>
                  <a:pt x="143469" y="129075"/>
                </a:cubicBezTo>
                <a:lnTo>
                  <a:pt x="142273" y="128042"/>
                </a:lnTo>
                <a:lnTo>
                  <a:pt x="99160" y="86633"/>
                </a:lnTo>
                <a:lnTo>
                  <a:pt x="18216" y="167577"/>
                </a:lnTo>
                <a:cubicBezTo>
                  <a:pt x="14049" y="171744"/>
                  <a:pt x="7292" y="171744"/>
                  <a:pt x="3125" y="167577"/>
                </a:cubicBezTo>
                <a:cubicBezTo>
                  <a:pt x="-663" y="163788"/>
                  <a:pt x="-1007" y="157861"/>
                  <a:pt x="2092" y="153684"/>
                </a:cubicBezTo>
                <a:lnTo>
                  <a:pt x="3125" y="152486"/>
                </a:lnTo>
                <a:lnTo>
                  <a:pt x="91614" y="63998"/>
                </a:lnTo>
                <a:cubicBezTo>
                  <a:pt x="95402" y="60210"/>
                  <a:pt x="101331" y="59865"/>
                  <a:pt x="105508" y="62965"/>
                </a:cubicBezTo>
                <a:lnTo>
                  <a:pt x="106704" y="63998"/>
                </a:lnTo>
                <a:lnTo>
                  <a:pt x="149817" y="105406"/>
                </a:lnTo>
                <a:lnTo>
                  <a:pt x="233868" y="21341"/>
                </a:lnTo>
                <a:lnTo>
                  <a:pt x="195609" y="21341"/>
                </a:lnTo>
                <a:cubicBezTo>
                  <a:pt x="190207" y="21341"/>
                  <a:pt x="185742" y="17327"/>
                  <a:pt x="185037" y="12118"/>
                </a:cubicBezTo>
                <a:lnTo>
                  <a:pt x="184939" y="10670"/>
                </a:lnTo>
                <a:cubicBezTo>
                  <a:pt x="184939" y="5268"/>
                  <a:pt x="188954" y="804"/>
                  <a:pt x="194162" y="97"/>
                </a:cubicBezTo>
                <a:lnTo>
                  <a:pt x="195609" y="0"/>
                </a:lnTo>
                <a:close/>
                <a:moveTo>
                  <a:pt x="10670" y="213409"/>
                </a:moveTo>
                <a:cubicBezTo>
                  <a:pt x="16564" y="213409"/>
                  <a:pt x="21341" y="218186"/>
                  <a:pt x="21341" y="224079"/>
                </a:cubicBezTo>
                <a:lnTo>
                  <a:pt x="21341" y="273875"/>
                </a:lnTo>
                <a:cubicBezTo>
                  <a:pt x="21341" y="279768"/>
                  <a:pt x="16564" y="284545"/>
                  <a:pt x="10670" y="284545"/>
                </a:cubicBezTo>
                <a:cubicBezTo>
                  <a:pt x="4777" y="284545"/>
                  <a:pt x="0" y="279768"/>
                  <a:pt x="0" y="273875"/>
                </a:cubicBezTo>
                <a:lnTo>
                  <a:pt x="0" y="224079"/>
                </a:lnTo>
                <a:cubicBezTo>
                  <a:pt x="0" y="218186"/>
                  <a:pt x="4777" y="213409"/>
                  <a:pt x="10670" y="213409"/>
                </a:cubicBezTo>
                <a:close/>
                <a:moveTo>
                  <a:pt x="92477" y="167170"/>
                </a:moveTo>
                <a:cubicBezTo>
                  <a:pt x="92477" y="161277"/>
                  <a:pt x="87700" y="156500"/>
                  <a:pt x="81807" y="156500"/>
                </a:cubicBezTo>
                <a:cubicBezTo>
                  <a:pt x="75914" y="156500"/>
                  <a:pt x="71136" y="161277"/>
                  <a:pt x="71136" y="167170"/>
                </a:cubicBezTo>
                <a:lnTo>
                  <a:pt x="71136" y="273875"/>
                </a:lnTo>
                <a:cubicBezTo>
                  <a:pt x="71136" y="279768"/>
                  <a:pt x="75914" y="284545"/>
                  <a:pt x="81807" y="284545"/>
                </a:cubicBezTo>
                <a:cubicBezTo>
                  <a:pt x="87700" y="284545"/>
                  <a:pt x="92477" y="279768"/>
                  <a:pt x="92477" y="273875"/>
                </a:cubicBezTo>
                <a:lnTo>
                  <a:pt x="92477" y="167170"/>
                </a:lnTo>
                <a:close/>
                <a:moveTo>
                  <a:pt x="152943" y="184954"/>
                </a:moveTo>
                <a:cubicBezTo>
                  <a:pt x="158836" y="184954"/>
                  <a:pt x="163613" y="189732"/>
                  <a:pt x="163613" y="195625"/>
                </a:cubicBezTo>
                <a:lnTo>
                  <a:pt x="163613" y="273875"/>
                </a:lnTo>
                <a:cubicBezTo>
                  <a:pt x="163613" y="279768"/>
                  <a:pt x="158836" y="284545"/>
                  <a:pt x="152943" y="284545"/>
                </a:cubicBezTo>
                <a:cubicBezTo>
                  <a:pt x="147050" y="284545"/>
                  <a:pt x="142273" y="279768"/>
                  <a:pt x="142273" y="273875"/>
                </a:cubicBezTo>
                <a:lnTo>
                  <a:pt x="142273" y="195625"/>
                </a:lnTo>
                <a:cubicBezTo>
                  <a:pt x="142273" y="189732"/>
                  <a:pt x="147050" y="184954"/>
                  <a:pt x="152943" y="184954"/>
                </a:cubicBezTo>
                <a:close/>
                <a:moveTo>
                  <a:pt x="234750" y="124488"/>
                </a:moveTo>
                <a:cubicBezTo>
                  <a:pt x="234750" y="118596"/>
                  <a:pt x="229972" y="113818"/>
                  <a:pt x="224079" y="113818"/>
                </a:cubicBezTo>
                <a:cubicBezTo>
                  <a:pt x="218186" y="113818"/>
                  <a:pt x="213409" y="118596"/>
                  <a:pt x="213409" y="124488"/>
                </a:cubicBezTo>
                <a:lnTo>
                  <a:pt x="213409" y="273875"/>
                </a:lnTo>
                <a:cubicBezTo>
                  <a:pt x="213409" y="279768"/>
                  <a:pt x="218186" y="284545"/>
                  <a:pt x="224079" y="284545"/>
                </a:cubicBezTo>
                <a:cubicBezTo>
                  <a:pt x="229972" y="284545"/>
                  <a:pt x="234750" y="279768"/>
                  <a:pt x="234750" y="273875"/>
                </a:cubicBezTo>
                <a:lnTo>
                  <a:pt x="234750" y="124488"/>
                </a:ln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gradFill>
                <a:gsLst>
                  <a:gs pos="76437">
                    <a:srgbClr val="FFFFFF"/>
                  </a:gs>
                  <a:gs pos="55747">
                    <a:srgbClr val="FFFFFF"/>
                  </a:gs>
                </a:gsLst>
                <a:path path="circle">
                  <a:fillToRect l="100000" b="100000"/>
                </a:path>
              </a:gradFill>
              <a:latin typeface="+mj-lt"/>
              <a:cs typeface="Segoe UI" pitchFamily="34" charset="0"/>
            </a:endParaRPr>
          </a:p>
        </p:txBody>
      </p:sp>
    </p:spTree>
    <p:extLst>
      <p:ext uri="{BB962C8B-B14F-4D97-AF65-F5344CB8AC3E}">
        <p14:creationId xmlns:p14="http://schemas.microsoft.com/office/powerpoint/2010/main" val="30523076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FFFB5-7077-89A4-73AE-3E6CCD4FD4E4}"/>
              </a:ext>
            </a:extLst>
          </p:cNvPr>
          <p:cNvSpPr>
            <a:spLocks noGrp="1"/>
          </p:cNvSpPr>
          <p:nvPr>
            <p:ph type="title"/>
          </p:nvPr>
        </p:nvSpPr>
        <p:spPr/>
        <p:txBody>
          <a:bodyPr/>
          <a:lstStyle/>
          <a:p>
            <a:r>
              <a:rPr lang="en-US"/>
              <a:t>KPI – Impact on brand value</a:t>
            </a:r>
          </a:p>
        </p:txBody>
      </p:sp>
      <p:pic>
        <p:nvPicPr>
          <p:cNvPr id="3" name="Picture 2">
            <a:extLst>
              <a:ext uri="{FF2B5EF4-FFF2-40B4-BE49-F238E27FC236}">
                <a16:creationId xmlns:a16="http://schemas.microsoft.com/office/drawing/2014/main" id="{FED7435C-732F-28C6-A281-3B1FA8A6A5A3}"/>
              </a:ext>
              <a:ext uri="{C183D7F6-B498-43B3-948B-1728B52AA6E4}">
                <adec:decorative xmlns:adec="http://schemas.microsoft.com/office/drawing/2017/decorative" val="1"/>
              </a:ext>
            </a:extLst>
          </p:cNvPr>
          <p:cNvPicPr>
            <a:picLocks noChangeAspect="1"/>
          </p:cNvPicPr>
          <p:nvPr/>
        </p:nvPicPr>
        <p:blipFill rotWithShape="1">
          <a:blip r:embed="rId2" cstate="screen">
            <a:alphaModFix amt="50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l="18253" t="13873" r="10815" b="20451"/>
          <a:stretch/>
        </p:blipFill>
        <p:spPr>
          <a:xfrm>
            <a:off x="497262" y="1426363"/>
            <a:ext cx="11013862" cy="4820010"/>
          </a:xfrm>
          <a:prstGeom prst="roundRect">
            <a:avLst>
              <a:gd name="adj" fmla="val 2585"/>
            </a:avLst>
          </a:prstGeom>
          <a:solidFill>
            <a:schemeClr val="bg1"/>
          </a:solidFill>
          <a:ln>
            <a:solidFill>
              <a:schemeClr val="bg1"/>
            </a:solidFill>
          </a:ln>
          <a:effectLst>
            <a:outerShdw blurRad="223661" dist="140295" dir="2700000" algn="tl" rotWithShape="0">
              <a:schemeClr val="accent1">
                <a:alpha val="15000"/>
              </a:schemeClr>
            </a:outerShdw>
          </a:effectLst>
        </p:spPr>
      </p:pic>
      <p:sp>
        <p:nvSpPr>
          <p:cNvPr id="5" name="Text Placeholder 33">
            <a:extLst>
              <a:ext uri="{FF2B5EF4-FFF2-40B4-BE49-F238E27FC236}">
                <a16:creationId xmlns:a16="http://schemas.microsoft.com/office/drawing/2014/main" id="{1B9D6020-AF30-E9F8-17B0-AD87458D0E88}"/>
              </a:ext>
            </a:extLst>
          </p:cNvPr>
          <p:cNvSpPr txBox="1">
            <a:spLocks/>
          </p:cNvSpPr>
          <p:nvPr/>
        </p:nvSpPr>
        <p:spPr>
          <a:xfrm>
            <a:off x="863599" y="3278051"/>
            <a:ext cx="3862637" cy="685765"/>
          </a:xfrm>
          <a:prstGeom prst="rect">
            <a:avLst/>
          </a:prstGeom>
        </p:spPr>
        <p:txBody>
          <a:bodyPr wrap="square" lIns="0" tIns="45720" rIns="91440" bIns="4572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32597"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Brand value isn’t just about logos; it’s about shaping perceptions and building lasting relationships with your audience. A strong brand fuels demand generation.</a:t>
            </a:r>
          </a:p>
        </p:txBody>
      </p:sp>
      <p:sp>
        <p:nvSpPr>
          <p:cNvPr id="6" name="Freeform: Shape 32">
            <a:extLst>
              <a:ext uri="{FF2B5EF4-FFF2-40B4-BE49-F238E27FC236}">
                <a16:creationId xmlns:a16="http://schemas.microsoft.com/office/drawing/2014/main" id="{31922DE7-1793-6984-01E6-8C850F09BD37}"/>
              </a:ext>
            </a:extLst>
          </p:cNvPr>
          <p:cNvSpPr>
            <a:spLocks/>
          </p:cNvSpPr>
          <p:nvPr/>
        </p:nvSpPr>
        <p:spPr bwMode="auto">
          <a:xfrm>
            <a:off x="7697337" y="1579850"/>
            <a:ext cx="3727901" cy="2466340"/>
          </a:xfrm>
          <a:prstGeom prst="roundRect">
            <a:avLst>
              <a:gd name="adj" fmla="val 4762"/>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 name="Rectangle: Rounded Corners 26">
            <a:extLst>
              <a:ext uri="{FF2B5EF4-FFF2-40B4-BE49-F238E27FC236}">
                <a16:creationId xmlns:a16="http://schemas.microsoft.com/office/drawing/2014/main" id="{D1253126-8205-D179-7879-B34F7D90496A}"/>
              </a:ext>
            </a:extLst>
          </p:cNvPr>
          <p:cNvSpPr/>
          <p:nvPr/>
        </p:nvSpPr>
        <p:spPr bwMode="auto">
          <a:xfrm>
            <a:off x="8386714" y="1840976"/>
            <a:ext cx="994409" cy="365760"/>
          </a:xfrm>
          <a:prstGeom prst="roundRect">
            <a:avLst>
              <a:gd name="adj" fmla="val 19935"/>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50000">
                      <a:srgbClr val="8661C5"/>
                    </a:gs>
                    <a:gs pos="0">
                      <a:srgbClr val="0078D4"/>
                    </a:gs>
                    <a:gs pos="100000">
                      <a:srgbClr val="C73ECC"/>
                    </a:gs>
                  </a:gsLst>
                  <a:lin ang="2700000" scaled="1"/>
                </a:gradFill>
                <a:effectLst/>
                <a:uLnTx/>
                <a:uFillTx/>
                <a:latin typeface="Segoe UI Semibold"/>
                <a:ea typeface="+mn-ea"/>
                <a:cs typeface="+mn-cs"/>
              </a:rPr>
              <a:t>Roles</a:t>
            </a:r>
          </a:p>
        </p:txBody>
      </p:sp>
      <p:sp>
        <p:nvSpPr>
          <p:cNvPr id="9" name="Text Placeholder 5">
            <a:extLst>
              <a:ext uri="{FF2B5EF4-FFF2-40B4-BE49-F238E27FC236}">
                <a16:creationId xmlns:a16="http://schemas.microsoft.com/office/drawing/2014/main" id="{02C57E77-7FF3-6C1B-0126-9CE7D317F8DA}"/>
              </a:ext>
            </a:extLst>
          </p:cNvPr>
          <p:cNvSpPr txBox="1">
            <a:spLocks/>
          </p:cNvSpPr>
          <p:nvPr/>
        </p:nvSpPr>
        <p:spPr>
          <a:xfrm>
            <a:off x="7980025" y="2470651"/>
            <a:ext cx="2364979" cy="369332"/>
          </a:xfrm>
          <a:prstGeom prst="rect">
            <a:avLst/>
          </a:prstGeom>
        </p:spPr>
        <p:txBody>
          <a:bodyPr vert="horz" wrap="square" lIns="0" tIns="0" rIns="0" bIns="0" rtlCol="0">
            <a:spAutoFit/>
          </a:bodyPr>
          <a:lstStyle>
            <a:defPPr>
              <a:defRPr lang="en-US"/>
            </a:defPPr>
            <a:lvl1pPr marR="0" lvl="0" indent="0" defTabSz="582780" fontAlgn="auto">
              <a:lnSpc>
                <a:spcPct val="100000"/>
              </a:lnSpc>
              <a:spcBef>
                <a:spcPct val="0"/>
              </a:spcBef>
              <a:spcAft>
                <a:spcPts val="300"/>
              </a:spcAft>
              <a:buClrTx/>
              <a:buSzTx/>
              <a:buFont typeface="Wingdings" panose="05000000000000000000" pitchFamily="2" charset="2"/>
              <a:buNone/>
              <a:tabLst/>
              <a:defRPr kumimoji="0" sz="1200" b="0" i="0" u="none" strike="noStrike" cap="none" spc="0" normalizeH="0" baseline="0">
                <a:ln>
                  <a:noFill/>
                </a:ln>
                <a:solidFill>
                  <a:srgbClr val="000000"/>
                </a:solidFill>
                <a:effectLst/>
                <a:uLnTx/>
                <a:uFillTx/>
                <a:latin typeface="Segoe UI"/>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t>Improving brand value can require input from: </a:t>
            </a:r>
          </a:p>
        </p:txBody>
      </p:sp>
      <p:sp>
        <p:nvSpPr>
          <p:cNvPr id="11" name="Text Placeholder 72">
            <a:extLst>
              <a:ext uri="{FF2B5EF4-FFF2-40B4-BE49-F238E27FC236}">
                <a16:creationId xmlns:a16="http://schemas.microsoft.com/office/drawing/2014/main" id="{840DFD9E-78C4-AE33-2BB7-B23E4EB4CC76}"/>
              </a:ext>
            </a:extLst>
          </p:cNvPr>
          <p:cNvSpPr txBox="1">
            <a:spLocks/>
          </p:cNvSpPr>
          <p:nvPr/>
        </p:nvSpPr>
        <p:spPr>
          <a:xfrm>
            <a:off x="7980025" y="3056403"/>
            <a:ext cx="3129253" cy="686342"/>
          </a:xfrm>
          <a:prstGeom prst="rect">
            <a:avLst/>
          </a:prstGeom>
        </p:spPr>
        <p:txBody>
          <a:bodyPr wrap="square" lIns="0" tIns="0" rIns="0" bIns="0" numCol="2">
            <a:spAutoFit/>
          </a:bodyPr>
          <a:lstStyle>
            <a:defPPr>
              <a:defRPr lang="en-US"/>
            </a:defPPr>
            <a:lvl1pPr marL="171450" marR="0" lvl="0" indent="-115888" defTabSz="932597" fontAlgn="auto">
              <a:lnSpc>
                <a:spcPct val="100000"/>
              </a:lnSpc>
              <a:spcBef>
                <a:spcPts val="0"/>
              </a:spcBef>
              <a:spcAft>
                <a:spcPts val="300"/>
              </a:spcAft>
              <a:buClrTx/>
              <a:buSzTx/>
              <a:buFont typeface="Arial" panose="020B0604020202020204" pitchFamily="34" charset="0"/>
              <a:buChar char="•"/>
              <a:tabLst/>
              <a:defRPr kumimoji="0" sz="1200" b="0" i="0" u="none" strike="noStrike" cap="none" spc="0" normalizeH="0" baseline="0">
                <a:ln>
                  <a:noFill/>
                </a:ln>
                <a:solidFill>
                  <a:srgbClr val="000000"/>
                </a:solidFill>
                <a:effectLst/>
                <a:uLnTx/>
                <a:uFillTx/>
                <a:latin typeface="Segoe UI"/>
                <a:cs typeface="Segoe UI"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Brand Manager</a:t>
            </a:r>
          </a:p>
          <a:p>
            <a:r>
              <a:rPr lang="en-US"/>
              <a:t>Creative Director</a:t>
            </a:r>
          </a:p>
          <a:p>
            <a:r>
              <a:rPr lang="en-US"/>
              <a:t>Graphic Designer</a:t>
            </a:r>
          </a:p>
          <a:p>
            <a:r>
              <a:rPr lang="en-US"/>
              <a:t>Digital Marketing Manager</a:t>
            </a:r>
          </a:p>
          <a:p>
            <a:r>
              <a:rPr lang="en-US"/>
              <a:t>Product Marketing</a:t>
            </a:r>
          </a:p>
        </p:txBody>
      </p:sp>
      <p:sp>
        <p:nvSpPr>
          <p:cNvPr id="17" name="Text Placeholder 4">
            <a:extLst>
              <a:ext uri="{FF2B5EF4-FFF2-40B4-BE49-F238E27FC236}">
                <a16:creationId xmlns:a16="http://schemas.microsoft.com/office/drawing/2014/main" id="{A4ECDADE-B68B-6468-0417-6F26FA5EB1E7}"/>
              </a:ext>
            </a:extLst>
          </p:cNvPr>
          <p:cNvSpPr txBox="1">
            <a:spLocks/>
          </p:cNvSpPr>
          <p:nvPr/>
        </p:nvSpPr>
        <p:spPr>
          <a:xfrm>
            <a:off x="863600" y="4450814"/>
            <a:ext cx="6682954" cy="1567634"/>
          </a:xfrm>
          <a:prstGeom prst="rect">
            <a:avLst/>
          </a:prstGeom>
        </p:spPr>
        <p:txBody>
          <a:bodyPr vert="horz" wrap="square" lIns="0" tIns="0" rIns="0" bIns="0" numCol="2" rtlCol="0">
            <a:spAutoFit/>
          </a:bodyPr>
          <a:lstStyle>
            <a:defPPr>
              <a:defRPr lang="en-US"/>
            </a:defPPr>
            <a:lvl1pPr marR="0" indent="0" defTabSz="582780" fontAlgn="auto">
              <a:lnSpc>
                <a:spcPct val="110000"/>
              </a:lnSpc>
              <a:spcBef>
                <a:spcPct val="0"/>
              </a:spcBef>
              <a:spcAft>
                <a:spcPts val="300"/>
              </a:spcAft>
              <a:buClrTx/>
              <a:buSzTx/>
              <a:buFont typeface="Wingdings" panose="05000000000000000000" pitchFamily="2" charset="2"/>
              <a:buNone/>
              <a:tabLst/>
              <a:defRPr sz="1000" b="0" i="0" spc="0" baseline="0">
                <a:effectLs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597">
              <a:spcBef>
                <a:spcPts val="0"/>
              </a:spcBef>
              <a:defRPr/>
            </a:pPr>
            <a:r>
              <a:rPr lang="en-US" sz="1100" b="1">
                <a:gradFill>
                  <a:gsLst>
                    <a:gs pos="35000">
                      <a:srgbClr val="0078D4"/>
                    </a:gs>
                    <a:gs pos="0">
                      <a:srgbClr val="C03BC4"/>
                    </a:gs>
                  </a:gsLst>
                  <a:path path="circle">
                    <a:fillToRect l="100000" t="100000"/>
                  </a:path>
                </a:gradFill>
              </a:rPr>
              <a:t>Draft marketing assets</a:t>
            </a:r>
          </a:p>
          <a:p>
            <a:pPr marL="173038" indent="-173038" defTabSz="932597">
              <a:lnSpc>
                <a:spcPct val="100000"/>
              </a:lnSpc>
              <a:spcBef>
                <a:spcPts val="0"/>
              </a:spcBef>
              <a:buFont typeface="Arial" panose="020B0604020202020204" pitchFamily="34" charset="0"/>
              <a:buChar char="•"/>
              <a:defRPr/>
            </a:pPr>
            <a:r>
              <a:rPr lang="en-US" sz="1100"/>
              <a:t>Improve marketing copy by having Copilot check for tone</a:t>
            </a:r>
          </a:p>
          <a:p>
            <a:pPr marL="173038" indent="-173038" defTabSz="932597">
              <a:lnSpc>
                <a:spcPct val="100000"/>
              </a:lnSpc>
              <a:spcBef>
                <a:spcPts val="0"/>
              </a:spcBef>
              <a:buFont typeface="Arial" panose="020B0604020202020204" pitchFamily="34" charset="0"/>
              <a:buChar char="•"/>
              <a:defRPr/>
            </a:pPr>
            <a:r>
              <a:rPr lang="en-US" sz="1100"/>
              <a:t>Improve quality of emails campaigns</a:t>
            </a:r>
          </a:p>
          <a:p>
            <a:pPr defTabSz="932597">
              <a:spcBef>
                <a:spcPts val="0"/>
              </a:spcBef>
              <a:defRPr/>
            </a:pPr>
            <a:r>
              <a:rPr lang="en-US" sz="1100" b="1">
                <a:gradFill>
                  <a:gsLst>
                    <a:gs pos="35000">
                      <a:srgbClr val="0078D4"/>
                    </a:gs>
                    <a:gs pos="0">
                      <a:srgbClr val="C03BC4"/>
                    </a:gs>
                  </a:gsLst>
                  <a:path path="circle">
                    <a:fillToRect l="100000" t="100000"/>
                  </a:path>
                </a:gradFill>
              </a:rPr>
              <a:t>Create pricing and promotions</a:t>
            </a:r>
          </a:p>
          <a:p>
            <a:pPr marL="173038" indent="-173038" defTabSz="932597">
              <a:lnSpc>
                <a:spcPct val="100000"/>
              </a:lnSpc>
              <a:spcBef>
                <a:spcPts val="0"/>
              </a:spcBef>
              <a:buFont typeface="Arial" panose="020B0604020202020204" pitchFamily="34" charset="0"/>
              <a:buChar char="•"/>
              <a:defRPr/>
            </a:pPr>
            <a:r>
              <a:rPr lang="en-US" sz="1100"/>
              <a:t>Use Copilot to research market conditions</a:t>
            </a:r>
          </a:p>
          <a:p>
            <a:pPr marL="173038" indent="-173038" defTabSz="932597">
              <a:lnSpc>
                <a:spcPct val="100000"/>
              </a:lnSpc>
              <a:spcBef>
                <a:spcPts val="0"/>
              </a:spcBef>
              <a:buFont typeface="Arial" panose="020B0604020202020204" pitchFamily="34" charset="0"/>
              <a:buChar char="•"/>
              <a:defRPr/>
            </a:pPr>
            <a:r>
              <a:rPr lang="en-US" sz="1100"/>
              <a:t>Use Copilot to compare sales across regions or other variables</a:t>
            </a:r>
          </a:p>
          <a:p>
            <a:pPr defTabSz="932597">
              <a:spcBef>
                <a:spcPts val="0"/>
              </a:spcBef>
              <a:defRPr/>
            </a:pPr>
            <a:r>
              <a:rPr lang="en-US" sz="1100" b="1">
                <a:gradFill>
                  <a:gsLst>
                    <a:gs pos="35000">
                      <a:srgbClr val="0078D4"/>
                    </a:gs>
                    <a:gs pos="0">
                      <a:srgbClr val="C03BC4"/>
                    </a:gs>
                  </a:gsLst>
                  <a:path path="circle">
                    <a:fillToRect l="100000" t="100000"/>
                  </a:path>
                </a:gradFill>
              </a:rPr>
              <a:t>Improve marketing materials</a:t>
            </a:r>
          </a:p>
          <a:p>
            <a:pPr marL="173038" indent="-173038" defTabSz="932597">
              <a:lnSpc>
                <a:spcPct val="100000"/>
              </a:lnSpc>
              <a:spcBef>
                <a:spcPts val="0"/>
              </a:spcBef>
              <a:buFont typeface="Arial" panose="020B0604020202020204" pitchFamily="34" charset="0"/>
              <a:buChar char="•"/>
              <a:defRPr/>
            </a:pPr>
            <a:r>
              <a:rPr lang="en-US" sz="1100"/>
              <a:t>Draft blogs with Copilot</a:t>
            </a:r>
          </a:p>
          <a:p>
            <a:pPr marL="173038" indent="-173038" defTabSz="932597">
              <a:lnSpc>
                <a:spcPct val="100000"/>
              </a:lnSpc>
              <a:spcBef>
                <a:spcPts val="0"/>
              </a:spcBef>
              <a:buFont typeface="Arial" panose="020B0604020202020204" pitchFamily="34" charset="0"/>
              <a:buChar char="•"/>
              <a:defRPr/>
            </a:pPr>
            <a:r>
              <a:rPr lang="en-US" sz="1100"/>
              <a:t>Create engaging social content </a:t>
            </a:r>
          </a:p>
          <a:p>
            <a:pPr marL="173038" indent="-173038" defTabSz="932597">
              <a:lnSpc>
                <a:spcPct val="100000"/>
              </a:lnSpc>
              <a:spcBef>
                <a:spcPts val="0"/>
              </a:spcBef>
              <a:buFont typeface="Arial" panose="020B0604020202020204" pitchFamily="34" charset="0"/>
              <a:buChar char="•"/>
              <a:defRPr/>
            </a:pPr>
            <a:r>
              <a:rPr lang="en-US" sz="1100"/>
              <a:t>Improve quality of emails campaigns</a:t>
            </a:r>
          </a:p>
        </p:txBody>
      </p:sp>
      <p:sp>
        <p:nvSpPr>
          <p:cNvPr id="10" name="Freeform: Shape 2">
            <a:extLst>
              <a:ext uri="{FF2B5EF4-FFF2-40B4-BE49-F238E27FC236}">
                <a16:creationId xmlns:a16="http://schemas.microsoft.com/office/drawing/2014/main" id="{A157A653-FB0B-716C-9568-59F46B9E1C43}"/>
              </a:ext>
            </a:extLst>
          </p:cNvPr>
          <p:cNvSpPr/>
          <p:nvPr/>
        </p:nvSpPr>
        <p:spPr>
          <a:xfrm>
            <a:off x="7979049" y="1863168"/>
            <a:ext cx="321377" cy="321377"/>
          </a:xfrm>
          <a:custGeom>
            <a:avLst/>
            <a:gdLst>
              <a:gd name="connsiteX0" fmla="*/ 68580 w 266700"/>
              <a:gd name="connsiteY0" fmla="*/ 137160 h 266700"/>
              <a:gd name="connsiteX1" fmla="*/ 64770 w 266700"/>
              <a:gd name="connsiteY1" fmla="*/ 140970 h 266700"/>
              <a:gd name="connsiteX2" fmla="*/ 64770 w 266700"/>
              <a:gd name="connsiteY2" fmla="*/ 148590 h 266700"/>
              <a:gd name="connsiteX3" fmla="*/ 66736 w 266700"/>
              <a:gd name="connsiteY3" fmla="*/ 154869 h 266700"/>
              <a:gd name="connsiteX4" fmla="*/ 68047 w 266700"/>
              <a:gd name="connsiteY4" fmla="*/ 156698 h 266700"/>
              <a:gd name="connsiteX5" fmla="*/ 77572 w 266700"/>
              <a:gd name="connsiteY5" fmla="*/ 164851 h 266700"/>
              <a:gd name="connsiteX6" fmla="*/ 114300 w 266700"/>
              <a:gd name="connsiteY6" fmla="*/ 171450 h 266700"/>
              <a:gd name="connsiteX7" fmla="*/ 153741 w 266700"/>
              <a:gd name="connsiteY7" fmla="*/ 164943 h 266700"/>
              <a:gd name="connsiteX8" fmla="*/ 161407 w 266700"/>
              <a:gd name="connsiteY8" fmla="*/ 157079 h 266700"/>
              <a:gd name="connsiteX9" fmla="*/ 162276 w 266700"/>
              <a:gd name="connsiteY9" fmla="*/ 155448 h 266700"/>
              <a:gd name="connsiteX10" fmla="*/ 163830 w 266700"/>
              <a:gd name="connsiteY10" fmla="*/ 148590 h 266700"/>
              <a:gd name="connsiteX11" fmla="*/ 163830 w 266700"/>
              <a:gd name="connsiteY11" fmla="*/ 140970 h 266700"/>
              <a:gd name="connsiteX12" fmla="*/ 160020 w 266700"/>
              <a:gd name="connsiteY12" fmla="*/ 137160 h 266700"/>
              <a:gd name="connsiteX13" fmla="*/ 68580 w 266700"/>
              <a:gd name="connsiteY13" fmla="*/ 114300 h 266700"/>
              <a:gd name="connsiteX14" fmla="*/ 160020 w 266700"/>
              <a:gd name="connsiteY14" fmla="*/ 114300 h 266700"/>
              <a:gd name="connsiteX15" fmla="*/ 186690 w 266700"/>
              <a:gd name="connsiteY15" fmla="*/ 140970 h 266700"/>
              <a:gd name="connsiteX16" fmla="*/ 186690 w 266700"/>
              <a:gd name="connsiteY16" fmla="*/ 148590 h 266700"/>
              <a:gd name="connsiteX17" fmla="*/ 168707 w 266700"/>
              <a:gd name="connsiteY17" fmla="*/ 182042 h 266700"/>
              <a:gd name="connsiteX18" fmla="*/ 114300 w 266700"/>
              <a:gd name="connsiteY18" fmla="*/ 194310 h 266700"/>
              <a:gd name="connsiteX19" fmla="*/ 62880 w 266700"/>
              <a:gd name="connsiteY19" fmla="*/ 182118 h 266700"/>
              <a:gd name="connsiteX20" fmla="*/ 41910 w 266700"/>
              <a:gd name="connsiteY20" fmla="*/ 148590 h 266700"/>
              <a:gd name="connsiteX21" fmla="*/ 41910 w 266700"/>
              <a:gd name="connsiteY21" fmla="*/ 140970 h 266700"/>
              <a:gd name="connsiteX22" fmla="*/ 68580 w 266700"/>
              <a:gd name="connsiteY22" fmla="*/ 114300 h 266700"/>
              <a:gd name="connsiteX23" fmla="*/ 114300 w 266700"/>
              <a:gd name="connsiteY23" fmla="*/ 53340 h 266700"/>
              <a:gd name="connsiteX24" fmla="*/ 99060 w 266700"/>
              <a:gd name="connsiteY24" fmla="*/ 68580 h 266700"/>
              <a:gd name="connsiteX25" fmla="*/ 114300 w 266700"/>
              <a:gd name="connsiteY25" fmla="*/ 83820 h 266700"/>
              <a:gd name="connsiteX26" fmla="*/ 129540 w 266700"/>
              <a:gd name="connsiteY26" fmla="*/ 68580 h 266700"/>
              <a:gd name="connsiteX27" fmla="*/ 114300 w 266700"/>
              <a:gd name="connsiteY27" fmla="*/ 53340 h 266700"/>
              <a:gd name="connsiteX28" fmla="*/ 243840 w 266700"/>
              <a:gd name="connsiteY28" fmla="*/ 45872 h 266700"/>
              <a:gd name="connsiteX29" fmla="*/ 266700 w 266700"/>
              <a:gd name="connsiteY29" fmla="*/ 87630 h 266700"/>
              <a:gd name="connsiteX30" fmla="*/ 266700 w 266700"/>
              <a:gd name="connsiteY30" fmla="*/ 186690 h 266700"/>
              <a:gd name="connsiteX31" fmla="*/ 186690 w 266700"/>
              <a:gd name="connsiteY31" fmla="*/ 266700 h 266700"/>
              <a:gd name="connsiteX32" fmla="*/ 87630 w 266700"/>
              <a:gd name="connsiteY32" fmla="*/ 266700 h 266700"/>
              <a:gd name="connsiteX33" fmla="*/ 45872 w 266700"/>
              <a:gd name="connsiteY33" fmla="*/ 243840 h 266700"/>
              <a:gd name="connsiteX34" fmla="*/ 186690 w 266700"/>
              <a:gd name="connsiteY34" fmla="*/ 243840 h 266700"/>
              <a:gd name="connsiteX35" fmla="*/ 243840 w 266700"/>
              <a:gd name="connsiteY35" fmla="*/ 186690 h 266700"/>
              <a:gd name="connsiteX36" fmla="*/ 114300 w 266700"/>
              <a:gd name="connsiteY36" fmla="*/ 30480 h 266700"/>
              <a:gd name="connsiteX37" fmla="*/ 152400 w 266700"/>
              <a:gd name="connsiteY37" fmla="*/ 68580 h 266700"/>
              <a:gd name="connsiteX38" fmla="*/ 114300 w 266700"/>
              <a:gd name="connsiteY38" fmla="*/ 106680 h 266700"/>
              <a:gd name="connsiteX39" fmla="*/ 76200 w 266700"/>
              <a:gd name="connsiteY39" fmla="*/ 68580 h 266700"/>
              <a:gd name="connsiteX40" fmla="*/ 114300 w 266700"/>
              <a:gd name="connsiteY40" fmla="*/ 30480 h 266700"/>
              <a:gd name="connsiteX41" fmla="*/ 49530 w 266700"/>
              <a:gd name="connsiteY41" fmla="*/ 22860 h 266700"/>
              <a:gd name="connsiteX42" fmla="*/ 22860 w 266700"/>
              <a:gd name="connsiteY42" fmla="*/ 49530 h 266700"/>
              <a:gd name="connsiteX43" fmla="*/ 22860 w 266700"/>
              <a:gd name="connsiteY43" fmla="*/ 179070 h 266700"/>
              <a:gd name="connsiteX44" fmla="*/ 49530 w 266700"/>
              <a:gd name="connsiteY44" fmla="*/ 205740 h 266700"/>
              <a:gd name="connsiteX45" fmla="*/ 179070 w 266700"/>
              <a:gd name="connsiteY45" fmla="*/ 205740 h 266700"/>
              <a:gd name="connsiteX46" fmla="*/ 205740 w 266700"/>
              <a:gd name="connsiteY46" fmla="*/ 179070 h 266700"/>
              <a:gd name="connsiteX47" fmla="*/ 205740 w 266700"/>
              <a:gd name="connsiteY47" fmla="*/ 49530 h 266700"/>
              <a:gd name="connsiteX48" fmla="*/ 179070 w 266700"/>
              <a:gd name="connsiteY48" fmla="*/ 22860 h 266700"/>
              <a:gd name="connsiteX49" fmla="*/ 49530 w 266700"/>
              <a:gd name="connsiteY49" fmla="*/ 0 h 266700"/>
              <a:gd name="connsiteX50" fmla="*/ 179070 w 266700"/>
              <a:gd name="connsiteY50" fmla="*/ 0 h 266700"/>
              <a:gd name="connsiteX51" fmla="*/ 228600 w 266700"/>
              <a:gd name="connsiteY51" fmla="*/ 49530 h 266700"/>
              <a:gd name="connsiteX52" fmla="*/ 228600 w 266700"/>
              <a:gd name="connsiteY52" fmla="*/ 179070 h 266700"/>
              <a:gd name="connsiteX53" fmla="*/ 179070 w 266700"/>
              <a:gd name="connsiteY53" fmla="*/ 228600 h 266700"/>
              <a:gd name="connsiteX54" fmla="*/ 49530 w 266700"/>
              <a:gd name="connsiteY54" fmla="*/ 228600 h 266700"/>
              <a:gd name="connsiteX55" fmla="*/ 0 w 266700"/>
              <a:gd name="connsiteY55" fmla="*/ 179070 h 266700"/>
              <a:gd name="connsiteX56" fmla="*/ 0 w 266700"/>
              <a:gd name="connsiteY56" fmla="*/ 49530 h 266700"/>
              <a:gd name="connsiteX57" fmla="*/ 49530 w 266700"/>
              <a:gd name="connsiteY57"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66700" h="266700">
                <a:moveTo>
                  <a:pt x="68580" y="137160"/>
                </a:moveTo>
                <a:cubicBezTo>
                  <a:pt x="66476" y="137160"/>
                  <a:pt x="64770" y="138865"/>
                  <a:pt x="64770" y="140970"/>
                </a:cubicBezTo>
                <a:lnTo>
                  <a:pt x="64770" y="148590"/>
                </a:lnTo>
                <a:cubicBezTo>
                  <a:pt x="64770" y="152278"/>
                  <a:pt x="65471" y="153192"/>
                  <a:pt x="66736" y="154869"/>
                </a:cubicBezTo>
                <a:cubicBezTo>
                  <a:pt x="67195" y="155462"/>
                  <a:pt x="67633" y="156071"/>
                  <a:pt x="68047" y="156698"/>
                </a:cubicBezTo>
                <a:cubicBezTo>
                  <a:pt x="70460" y="160195"/>
                  <a:pt x="73743" y="163006"/>
                  <a:pt x="77572" y="164851"/>
                </a:cubicBezTo>
                <a:cubicBezTo>
                  <a:pt x="86167" y="169316"/>
                  <a:pt x="98770" y="171450"/>
                  <a:pt x="114300" y="171450"/>
                </a:cubicBezTo>
                <a:cubicBezTo>
                  <a:pt x="133792" y="171450"/>
                  <a:pt x="146228" y="169271"/>
                  <a:pt x="153741" y="164943"/>
                </a:cubicBezTo>
                <a:cubicBezTo>
                  <a:pt x="157031" y="163155"/>
                  <a:pt x="159705" y="160413"/>
                  <a:pt x="161407" y="157079"/>
                </a:cubicBezTo>
                <a:cubicBezTo>
                  <a:pt x="161727" y="156439"/>
                  <a:pt x="162016" y="155905"/>
                  <a:pt x="162276" y="155448"/>
                </a:cubicBezTo>
                <a:cubicBezTo>
                  <a:pt x="163297" y="153604"/>
                  <a:pt x="163830" y="152644"/>
                  <a:pt x="163830" y="148590"/>
                </a:cubicBezTo>
                <a:lnTo>
                  <a:pt x="163830" y="140970"/>
                </a:lnTo>
                <a:cubicBezTo>
                  <a:pt x="163830" y="138865"/>
                  <a:pt x="162125" y="137160"/>
                  <a:pt x="160020" y="137160"/>
                </a:cubicBezTo>
                <a:close/>
                <a:moveTo>
                  <a:pt x="68580" y="114300"/>
                </a:moveTo>
                <a:lnTo>
                  <a:pt x="160020" y="114300"/>
                </a:lnTo>
                <a:cubicBezTo>
                  <a:pt x="174749" y="114300"/>
                  <a:pt x="186690" y="126241"/>
                  <a:pt x="186690" y="140970"/>
                </a:cubicBezTo>
                <a:lnTo>
                  <a:pt x="186690" y="148590"/>
                </a:lnTo>
                <a:cubicBezTo>
                  <a:pt x="186690" y="164607"/>
                  <a:pt x="181082" y="173523"/>
                  <a:pt x="168707" y="182042"/>
                </a:cubicBezTo>
                <a:cubicBezTo>
                  <a:pt x="156591" y="190378"/>
                  <a:pt x="138516" y="194310"/>
                  <a:pt x="114300" y="194310"/>
                </a:cubicBezTo>
                <a:cubicBezTo>
                  <a:pt x="93772" y="194310"/>
                  <a:pt x="75834" y="190317"/>
                  <a:pt x="62880" y="182118"/>
                </a:cubicBezTo>
                <a:cubicBezTo>
                  <a:pt x="49759" y="173812"/>
                  <a:pt x="41910" y="165034"/>
                  <a:pt x="41910" y="148590"/>
                </a:cubicBezTo>
                <a:lnTo>
                  <a:pt x="41910" y="140970"/>
                </a:lnTo>
                <a:cubicBezTo>
                  <a:pt x="41910" y="126241"/>
                  <a:pt x="53851" y="114300"/>
                  <a:pt x="68580" y="114300"/>
                </a:cubicBezTo>
                <a:close/>
                <a:moveTo>
                  <a:pt x="114300" y="53340"/>
                </a:moveTo>
                <a:cubicBezTo>
                  <a:pt x="105883" y="53340"/>
                  <a:pt x="99060" y="60163"/>
                  <a:pt x="99060" y="68580"/>
                </a:cubicBezTo>
                <a:cubicBezTo>
                  <a:pt x="99060" y="76997"/>
                  <a:pt x="105883" y="83820"/>
                  <a:pt x="114300" y="83820"/>
                </a:cubicBezTo>
                <a:cubicBezTo>
                  <a:pt x="122717" y="83820"/>
                  <a:pt x="129540" y="76997"/>
                  <a:pt x="129540" y="68580"/>
                </a:cubicBezTo>
                <a:cubicBezTo>
                  <a:pt x="129540" y="60163"/>
                  <a:pt x="122717" y="53340"/>
                  <a:pt x="114300" y="53340"/>
                </a:cubicBezTo>
                <a:close/>
                <a:moveTo>
                  <a:pt x="243840" y="45872"/>
                </a:moveTo>
                <a:cubicBezTo>
                  <a:pt x="258094" y="54971"/>
                  <a:pt x="266715" y="70719"/>
                  <a:pt x="266700" y="87630"/>
                </a:cubicBezTo>
                <a:lnTo>
                  <a:pt x="266700" y="186690"/>
                </a:lnTo>
                <a:cubicBezTo>
                  <a:pt x="266700" y="230886"/>
                  <a:pt x="230886" y="266700"/>
                  <a:pt x="186690" y="266700"/>
                </a:cubicBezTo>
                <a:lnTo>
                  <a:pt x="87630" y="266700"/>
                </a:lnTo>
                <a:cubicBezTo>
                  <a:pt x="70719" y="266712"/>
                  <a:pt x="54973" y="258092"/>
                  <a:pt x="45872" y="243840"/>
                </a:cubicBezTo>
                <a:lnTo>
                  <a:pt x="186690" y="243840"/>
                </a:lnTo>
                <a:cubicBezTo>
                  <a:pt x="218253" y="243840"/>
                  <a:pt x="243840" y="218253"/>
                  <a:pt x="243840" y="186690"/>
                </a:cubicBezTo>
                <a:close/>
                <a:moveTo>
                  <a:pt x="114300" y="30480"/>
                </a:moveTo>
                <a:cubicBezTo>
                  <a:pt x="135342" y="30480"/>
                  <a:pt x="152400" y="47538"/>
                  <a:pt x="152400" y="68580"/>
                </a:cubicBezTo>
                <a:cubicBezTo>
                  <a:pt x="152400" y="89622"/>
                  <a:pt x="135342" y="106680"/>
                  <a:pt x="114300" y="106680"/>
                </a:cubicBezTo>
                <a:cubicBezTo>
                  <a:pt x="93258" y="106680"/>
                  <a:pt x="76200" y="89622"/>
                  <a:pt x="76200" y="68580"/>
                </a:cubicBezTo>
                <a:cubicBezTo>
                  <a:pt x="76200" y="47538"/>
                  <a:pt x="93258" y="30480"/>
                  <a:pt x="114300" y="30480"/>
                </a:cubicBezTo>
                <a:close/>
                <a:moveTo>
                  <a:pt x="49530" y="22860"/>
                </a:moveTo>
                <a:cubicBezTo>
                  <a:pt x="34801" y="22860"/>
                  <a:pt x="22860" y="34801"/>
                  <a:pt x="22860" y="49530"/>
                </a:cubicBezTo>
                <a:lnTo>
                  <a:pt x="22860" y="179070"/>
                </a:lnTo>
                <a:cubicBezTo>
                  <a:pt x="22860" y="193792"/>
                  <a:pt x="34808" y="205740"/>
                  <a:pt x="49530" y="205740"/>
                </a:cubicBezTo>
                <a:lnTo>
                  <a:pt x="179070" y="205740"/>
                </a:lnTo>
                <a:cubicBezTo>
                  <a:pt x="193799" y="205740"/>
                  <a:pt x="205740" y="193799"/>
                  <a:pt x="205740" y="179070"/>
                </a:cubicBezTo>
                <a:lnTo>
                  <a:pt x="205740" y="49530"/>
                </a:lnTo>
                <a:cubicBezTo>
                  <a:pt x="205740" y="34801"/>
                  <a:pt x="193799" y="22860"/>
                  <a:pt x="179070" y="22860"/>
                </a:cubicBezTo>
                <a:close/>
                <a:moveTo>
                  <a:pt x="49530" y="0"/>
                </a:moveTo>
                <a:lnTo>
                  <a:pt x="179070" y="0"/>
                </a:lnTo>
                <a:cubicBezTo>
                  <a:pt x="206424" y="0"/>
                  <a:pt x="228600" y="22175"/>
                  <a:pt x="228600" y="49530"/>
                </a:cubicBezTo>
                <a:lnTo>
                  <a:pt x="228600" y="179070"/>
                </a:lnTo>
                <a:cubicBezTo>
                  <a:pt x="228600" y="206424"/>
                  <a:pt x="206424" y="228600"/>
                  <a:pt x="179070" y="228600"/>
                </a:cubicBezTo>
                <a:lnTo>
                  <a:pt x="49530" y="228600"/>
                </a:lnTo>
                <a:cubicBezTo>
                  <a:pt x="22175" y="228600"/>
                  <a:pt x="0" y="206424"/>
                  <a:pt x="0" y="179070"/>
                </a:cubicBezTo>
                <a:lnTo>
                  <a:pt x="0" y="49530"/>
                </a:lnTo>
                <a:cubicBezTo>
                  <a:pt x="0" y="22175"/>
                  <a:pt x="22175" y="0"/>
                  <a:pt x="49530" y="0"/>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algn="ctr" fontAlgn="base">
              <a:spcBef>
                <a:spcPct val="0"/>
              </a:spcBef>
              <a:spcAft>
                <a:spcPct val="0"/>
              </a:spcAft>
            </a:pPr>
            <a:endParaRPr lang="en-GB" sz="1600" b="1">
              <a:ln w="3175">
                <a:noFill/>
              </a:ln>
              <a:gradFill>
                <a:gsLst>
                  <a:gs pos="76437">
                    <a:srgbClr val="FFFFFF"/>
                  </a:gs>
                  <a:gs pos="55747">
                    <a:srgbClr val="FFFFFF"/>
                  </a:gs>
                </a:gsLst>
                <a:path path="circle">
                  <a:fillToRect l="100000" b="100000"/>
                </a:path>
              </a:gradFill>
              <a:latin typeface="+mj-lt"/>
              <a:cs typeface="Segoe UI" pitchFamily="34" charset="0"/>
            </a:endParaRPr>
          </a:p>
        </p:txBody>
      </p:sp>
      <p:cxnSp>
        <p:nvCxnSpPr>
          <p:cNvPr id="28" name="Straight Connector 27">
            <a:extLst>
              <a:ext uri="{FF2B5EF4-FFF2-40B4-BE49-F238E27FC236}">
                <a16:creationId xmlns:a16="http://schemas.microsoft.com/office/drawing/2014/main" id="{51B84402-A636-A285-4E06-1EFCA8FA31FB}"/>
              </a:ext>
            </a:extLst>
          </p:cNvPr>
          <p:cNvCxnSpPr>
            <a:cxnSpLocks/>
          </p:cNvCxnSpPr>
          <p:nvPr/>
        </p:nvCxnSpPr>
        <p:spPr>
          <a:xfrm>
            <a:off x="863600" y="4004229"/>
            <a:ext cx="6506191"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Freeform: Shape 32">
            <a:extLst>
              <a:ext uri="{FF2B5EF4-FFF2-40B4-BE49-F238E27FC236}">
                <a16:creationId xmlns:a16="http://schemas.microsoft.com/office/drawing/2014/main" id="{DB057A49-CBAF-BC14-1094-C71B675EFB04}"/>
              </a:ext>
            </a:extLst>
          </p:cNvPr>
          <p:cNvSpPr>
            <a:spLocks/>
          </p:cNvSpPr>
          <p:nvPr/>
        </p:nvSpPr>
        <p:spPr bwMode="auto">
          <a:xfrm>
            <a:off x="7697337" y="4168080"/>
            <a:ext cx="3727901" cy="1858239"/>
          </a:xfrm>
          <a:prstGeom prst="roundRect">
            <a:avLst>
              <a:gd name="adj" fmla="val 4762"/>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1" name="Text Placeholder 5">
            <a:extLst>
              <a:ext uri="{FF2B5EF4-FFF2-40B4-BE49-F238E27FC236}">
                <a16:creationId xmlns:a16="http://schemas.microsoft.com/office/drawing/2014/main" id="{382100B4-F48F-AAB9-CF62-2BA0D918036D}"/>
              </a:ext>
            </a:extLst>
          </p:cNvPr>
          <p:cNvSpPr txBox="1">
            <a:spLocks/>
          </p:cNvSpPr>
          <p:nvPr/>
        </p:nvSpPr>
        <p:spPr>
          <a:xfrm>
            <a:off x="7980025" y="5084569"/>
            <a:ext cx="3347617" cy="18466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marR="0" lvl="0" indent="-114300"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Copilot for Microsoft 365</a:t>
            </a:r>
          </a:p>
        </p:txBody>
      </p:sp>
      <p:sp>
        <p:nvSpPr>
          <p:cNvPr id="31" name="Rectangle: Rounded Corners 26">
            <a:extLst>
              <a:ext uri="{FF2B5EF4-FFF2-40B4-BE49-F238E27FC236}">
                <a16:creationId xmlns:a16="http://schemas.microsoft.com/office/drawing/2014/main" id="{141CFC38-7A95-9B39-1123-CED249505C53}"/>
              </a:ext>
            </a:extLst>
          </p:cNvPr>
          <p:cNvSpPr/>
          <p:nvPr/>
        </p:nvSpPr>
        <p:spPr bwMode="auto">
          <a:xfrm>
            <a:off x="8386714" y="4418952"/>
            <a:ext cx="2323229" cy="365760"/>
          </a:xfrm>
          <a:prstGeom prst="roundRect">
            <a:avLst>
              <a:gd name="adj" fmla="val 19935"/>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50000">
                      <a:srgbClr val="8661C5"/>
                    </a:gs>
                    <a:gs pos="0">
                      <a:srgbClr val="0078D4"/>
                    </a:gs>
                    <a:gs pos="100000">
                      <a:srgbClr val="C73ECC"/>
                    </a:gs>
                  </a:gsLst>
                  <a:lin ang="2700000" scaled="1"/>
                </a:gradFill>
                <a:effectLst/>
                <a:uLnTx/>
                <a:uFillTx/>
                <a:latin typeface="Segoe UI Semibold"/>
                <a:ea typeface="+mn-ea"/>
                <a:cs typeface="+mn-cs"/>
              </a:rPr>
              <a:t>Microsoft AI solutions</a:t>
            </a:r>
          </a:p>
        </p:txBody>
      </p:sp>
      <p:sp>
        <p:nvSpPr>
          <p:cNvPr id="34" name="Graphic 32">
            <a:extLst>
              <a:ext uri="{FF2B5EF4-FFF2-40B4-BE49-F238E27FC236}">
                <a16:creationId xmlns:a16="http://schemas.microsoft.com/office/drawing/2014/main" id="{5F00FDD4-AD2C-14BC-0878-8728C10A43A2}"/>
              </a:ext>
            </a:extLst>
          </p:cNvPr>
          <p:cNvSpPr/>
          <p:nvPr/>
        </p:nvSpPr>
        <p:spPr>
          <a:xfrm>
            <a:off x="7979049" y="4431910"/>
            <a:ext cx="339928" cy="339845"/>
          </a:xfrm>
          <a:custGeom>
            <a:avLst/>
            <a:gdLst>
              <a:gd name="connsiteX0" fmla="*/ 128988 w 409676"/>
              <a:gd name="connsiteY0" fmla="*/ 289825 h 409576"/>
              <a:gd name="connsiteX1" fmla="*/ 148010 w 409676"/>
              <a:gd name="connsiteY1" fmla="*/ 295832 h 409576"/>
              <a:gd name="connsiteX2" fmla="*/ 148010 w 409676"/>
              <a:gd name="connsiteY2" fmla="*/ 295741 h 409576"/>
              <a:gd name="connsiteX3" fmla="*/ 178205 w 409676"/>
              <a:gd name="connsiteY3" fmla="*/ 275900 h 409576"/>
              <a:gd name="connsiteX4" fmla="*/ 192153 w 409676"/>
              <a:gd name="connsiteY4" fmla="*/ 233486 h 409576"/>
              <a:gd name="connsiteX5" fmla="*/ 233497 w 409676"/>
              <a:gd name="connsiteY5" fmla="*/ 192255 h 409576"/>
              <a:gd name="connsiteX6" fmla="*/ 273954 w 409676"/>
              <a:gd name="connsiteY6" fmla="*/ 179104 h 409576"/>
              <a:gd name="connsiteX7" fmla="*/ 294049 w 409676"/>
              <a:gd name="connsiteY7" fmla="*/ 137242 h 409576"/>
              <a:gd name="connsiteX8" fmla="*/ 272771 w 409676"/>
              <a:gd name="connsiteY8" fmla="*/ 116757 h 409576"/>
              <a:gd name="connsiteX9" fmla="*/ 232838 w 409676"/>
              <a:gd name="connsiteY9" fmla="*/ 103787 h 409576"/>
              <a:gd name="connsiteX10" fmla="*/ 191380 w 409676"/>
              <a:gd name="connsiteY10" fmla="*/ 62306 h 409576"/>
              <a:gd name="connsiteX11" fmla="*/ 178228 w 409676"/>
              <a:gd name="connsiteY11" fmla="*/ 21872 h 409576"/>
              <a:gd name="connsiteX12" fmla="*/ 136193 w 409676"/>
              <a:gd name="connsiteY12" fmla="*/ 1916 h 409576"/>
              <a:gd name="connsiteX13" fmla="*/ 116063 w 409676"/>
              <a:gd name="connsiteY13" fmla="*/ 22373 h 409576"/>
              <a:gd name="connsiteX14" fmla="*/ 102798 w 409676"/>
              <a:gd name="connsiteY14" fmla="*/ 63148 h 409576"/>
              <a:gd name="connsiteX15" fmla="*/ 62523 w 409676"/>
              <a:gd name="connsiteY15" fmla="*/ 103787 h 409576"/>
              <a:gd name="connsiteX16" fmla="*/ 22089 w 409676"/>
              <a:gd name="connsiteY16" fmla="*/ 116780 h 409576"/>
              <a:gd name="connsiteX17" fmla="*/ 1827 w 409676"/>
              <a:gd name="connsiteY17" fmla="*/ 158597 h 409576"/>
              <a:gd name="connsiteX18" fmla="*/ 22475 w 409676"/>
              <a:gd name="connsiteY18" fmla="*/ 178990 h 409576"/>
              <a:gd name="connsiteX19" fmla="*/ 62386 w 409676"/>
              <a:gd name="connsiteY19" fmla="*/ 191937 h 409576"/>
              <a:gd name="connsiteX20" fmla="*/ 103844 w 409676"/>
              <a:gd name="connsiteY20" fmla="*/ 233486 h 409576"/>
              <a:gd name="connsiteX21" fmla="*/ 116996 w 409676"/>
              <a:gd name="connsiteY21" fmla="*/ 273875 h 409576"/>
              <a:gd name="connsiteX22" fmla="*/ 128988 w 409676"/>
              <a:gd name="connsiteY22" fmla="*/ 289803 h 409576"/>
              <a:gd name="connsiteX23" fmla="*/ 120478 w 409676"/>
              <a:gd name="connsiteY23" fmla="*/ 193120 h 409576"/>
              <a:gd name="connsiteX24" fmla="*/ 112218 w 409676"/>
              <a:gd name="connsiteY24" fmla="*/ 183723 h 409576"/>
              <a:gd name="connsiteX25" fmla="*/ 112286 w 409676"/>
              <a:gd name="connsiteY25" fmla="*/ 183723 h 409576"/>
              <a:gd name="connsiteX26" fmla="*/ 73149 w 409676"/>
              <a:gd name="connsiteY26" fmla="*/ 159535 h 409576"/>
              <a:gd name="connsiteX27" fmla="*/ 36742 w 409676"/>
              <a:gd name="connsiteY27" fmla="*/ 147976 h 409576"/>
              <a:gd name="connsiteX28" fmla="*/ 73399 w 409676"/>
              <a:gd name="connsiteY28" fmla="*/ 136053 h 409576"/>
              <a:gd name="connsiteX29" fmla="*/ 111854 w 409676"/>
              <a:gd name="connsiteY29" fmla="*/ 111819 h 409576"/>
              <a:gd name="connsiteX30" fmla="*/ 135541 w 409676"/>
              <a:gd name="connsiteY30" fmla="*/ 72955 h 409576"/>
              <a:gd name="connsiteX31" fmla="*/ 147259 w 409676"/>
              <a:gd name="connsiteY31" fmla="*/ 36958 h 409576"/>
              <a:gd name="connsiteX32" fmla="*/ 159000 w 409676"/>
              <a:gd name="connsiteY32" fmla="*/ 73069 h 409576"/>
              <a:gd name="connsiteX33" fmla="*/ 222280 w 409676"/>
              <a:gd name="connsiteY33" fmla="*/ 136166 h 409576"/>
              <a:gd name="connsiteX34" fmla="*/ 259141 w 409676"/>
              <a:gd name="connsiteY34" fmla="*/ 148044 h 409576"/>
              <a:gd name="connsiteX35" fmla="*/ 222962 w 409676"/>
              <a:gd name="connsiteY35" fmla="*/ 159762 h 409576"/>
              <a:gd name="connsiteX36" fmla="*/ 159842 w 409676"/>
              <a:gd name="connsiteY36" fmla="*/ 222905 h 409576"/>
              <a:gd name="connsiteX37" fmla="*/ 148124 w 409676"/>
              <a:gd name="connsiteY37" fmla="*/ 258902 h 409576"/>
              <a:gd name="connsiteX38" fmla="*/ 136405 w 409676"/>
              <a:gd name="connsiteY38" fmla="*/ 222837 h 409576"/>
              <a:gd name="connsiteX39" fmla="*/ 120478 w 409676"/>
              <a:gd name="connsiteY39" fmla="*/ 193120 h 409576"/>
              <a:gd name="connsiteX40" fmla="*/ 303444 w 409676"/>
              <a:gd name="connsiteY40" fmla="*/ 404666 h 409576"/>
              <a:gd name="connsiteX41" fmla="*/ 294115 w 409676"/>
              <a:gd name="connsiteY41" fmla="*/ 392174 h 409576"/>
              <a:gd name="connsiteX42" fmla="*/ 286651 w 409676"/>
              <a:gd name="connsiteY42" fmla="*/ 369260 h 409576"/>
              <a:gd name="connsiteX43" fmla="*/ 267970 w 409676"/>
              <a:gd name="connsiteY43" fmla="*/ 350533 h 409576"/>
              <a:gd name="connsiteX44" fmla="*/ 245421 w 409676"/>
              <a:gd name="connsiteY44" fmla="*/ 343184 h 409576"/>
              <a:gd name="connsiteX45" fmla="*/ 227650 w 409676"/>
              <a:gd name="connsiteY45" fmla="*/ 318541 h 409576"/>
              <a:gd name="connsiteX46" fmla="*/ 245193 w 409676"/>
              <a:gd name="connsiteY46" fmla="*/ 293967 h 409576"/>
              <a:gd name="connsiteX47" fmla="*/ 268084 w 409676"/>
              <a:gd name="connsiteY47" fmla="*/ 286549 h 409576"/>
              <a:gd name="connsiteX48" fmla="*/ 286287 w 409676"/>
              <a:gd name="connsiteY48" fmla="*/ 267913 h 409576"/>
              <a:gd name="connsiteX49" fmla="*/ 293659 w 409676"/>
              <a:gd name="connsiteY49" fmla="*/ 245341 h 409576"/>
              <a:gd name="connsiteX50" fmla="*/ 326655 w 409676"/>
              <a:gd name="connsiteY50" fmla="*/ 229088 h 409576"/>
              <a:gd name="connsiteX51" fmla="*/ 342740 w 409676"/>
              <a:gd name="connsiteY51" fmla="*/ 244863 h 409576"/>
              <a:gd name="connsiteX52" fmla="*/ 350226 w 409676"/>
              <a:gd name="connsiteY52" fmla="*/ 267936 h 409576"/>
              <a:gd name="connsiteX53" fmla="*/ 368885 w 409676"/>
              <a:gd name="connsiteY53" fmla="*/ 286503 h 409576"/>
              <a:gd name="connsiteX54" fmla="*/ 391457 w 409676"/>
              <a:gd name="connsiteY54" fmla="*/ 293853 h 409576"/>
              <a:gd name="connsiteX55" fmla="*/ 408486 w 409676"/>
              <a:gd name="connsiteY55" fmla="*/ 326382 h 409576"/>
              <a:gd name="connsiteX56" fmla="*/ 392344 w 409676"/>
              <a:gd name="connsiteY56" fmla="*/ 343116 h 409576"/>
              <a:gd name="connsiteX57" fmla="*/ 369272 w 409676"/>
              <a:gd name="connsiteY57" fmla="*/ 350602 h 409576"/>
              <a:gd name="connsiteX58" fmla="*/ 350659 w 409676"/>
              <a:gd name="connsiteY58" fmla="*/ 369306 h 409576"/>
              <a:gd name="connsiteX59" fmla="*/ 343332 w 409676"/>
              <a:gd name="connsiteY59" fmla="*/ 391809 h 409576"/>
              <a:gd name="connsiteX60" fmla="*/ 333661 w 409676"/>
              <a:gd name="connsiteY60" fmla="*/ 404779 h 409576"/>
              <a:gd name="connsiteX61" fmla="*/ 303444 w 409676"/>
              <a:gd name="connsiteY61" fmla="*/ 404666 h 409576"/>
              <a:gd name="connsiteX62" fmla="*/ 280007 w 409676"/>
              <a:gd name="connsiteY62" fmla="*/ 318587 h 409576"/>
              <a:gd name="connsiteX63" fmla="*/ 318666 w 409676"/>
              <a:gd name="connsiteY63" fmla="*/ 357473 h 409576"/>
              <a:gd name="connsiteX64" fmla="*/ 357348 w 409676"/>
              <a:gd name="connsiteY64" fmla="*/ 318791 h 409576"/>
              <a:gd name="connsiteX65" fmla="*/ 318257 w 409676"/>
              <a:gd name="connsiteY65" fmla="*/ 279927 h 409576"/>
              <a:gd name="connsiteX66" fmla="*/ 279984 w 409676"/>
              <a:gd name="connsiteY66" fmla="*/ 318609 h 4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09676" h="409576">
                <a:moveTo>
                  <a:pt x="128988" y="289825"/>
                </a:moveTo>
                <a:cubicBezTo>
                  <a:pt x="134562" y="293762"/>
                  <a:pt x="141207" y="295855"/>
                  <a:pt x="148010" y="295832"/>
                </a:cubicBezTo>
                <a:lnTo>
                  <a:pt x="148010" y="295741"/>
                </a:lnTo>
                <a:cubicBezTo>
                  <a:pt x="161137" y="295764"/>
                  <a:pt x="173015" y="287959"/>
                  <a:pt x="178205" y="275900"/>
                </a:cubicBezTo>
                <a:lnTo>
                  <a:pt x="192153" y="233486"/>
                </a:lnTo>
                <a:cubicBezTo>
                  <a:pt x="198688" y="214008"/>
                  <a:pt x="214002" y="198736"/>
                  <a:pt x="233497" y="192255"/>
                </a:cubicBezTo>
                <a:lnTo>
                  <a:pt x="273954" y="179104"/>
                </a:lnTo>
                <a:cubicBezTo>
                  <a:pt x="291063" y="173092"/>
                  <a:pt x="300060" y="154350"/>
                  <a:pt x="294049" y="137242"/>
                </a:cubicBezTo>
                <a:cubicBezTo>
                  <a:pt x="290601" y="127429"/>
                  <a:pt x="282708" y="119830"/>
                  <a:pt x="272771" y="116757"/>
                </a:cubicBezTo>
                <a:lnTo>
                  <a:pt x="232838" y="103787"/>
                </a:lnTo>
                <a:cubicBezTo>
                  <a:pt x="213249" y="97273"/>
                  <a:pt x="197883" y="81898"/>
                  <a:pt x="191380" y="62306"/>
                </a:cubicBezTo>
                <a:lnTo>
                  <a:pt x="178228" y="21872"/>
                </a:lnTo>
                <a:cubicBezTo>
                  <a:pt x="172132" y="4754"/>
                  <a:pt x="153311" y="-4181"/>
                  <a:pt x="136193" y="1916"/>
                </a:cubicBezTo>
                <a:cubicBezTo>
                  <a:pt x="126706" y="5295"/>
                  <a:pt x="119289" y="12833"/>
                  <a:pt x="116063" y="22373"/>
                </a:cubicBezTo>
                <a:lnTo>
                  <a:pt x="102798" y="63148"/>
                </a:lnTo>
                <a:cubicBezTo>
                  <a:pt x="96316" y="82155"/>
                  <a:pt x="81470" y="97135"/>
                  <a:pt x="62523" y="103787"/>
                </a:cubicBezTo>
                <a:lnTo>
                  <a:pt x="22089" y="116780"/>
                </a:lnTo>
                <a:cubicBezTo>
                  <a:pt x="4946" y="122732"/>
                  <a:pt x="-4125" y="141454"/>
                  <a:pt x="1827" y="158597"/>
                </a:cubicBezTo>
                <a:cubicBezTo>
                  <a:pt x="5172" y="168229"/>
                  <a:pt x="12801" y="175765"/>
                  <a:pt x="22475" y="178990"/>
                </a:cubicBezTo>
                <a:lnTo>
                  <a:pt x="62386" y="191937"/>
                </a:lnTo>
                <a:cubicBezTo>
                  <a:pt x="81969" y="198499"/>
                  <a:pt x="97324" y="213890"/>
                  <a:pt x="103844" y="233486"/>
                </a:cubicBezTo>
                <a:lnTo>
                  <a:pt x="116996" y="273875"/>
                </a:lnTo>
                <a:cubicBezTo>
                  <a:pt x="119249" y="280314"/>
                  <a:pt x="123436" y="285889"/>
                  <a:pt x="128988" y="289803"/>
                </a:cubicBezTo>
                <a:close/>
                <a:moveTo>
                  <a:pt x="120478" y="193120"/>
                </a:moveTo>
                <a:cubicBezTo>
                  <a:pt x="117940" y="189805"/>
                  <a:pt x="115181" y="186665"/>
                  <a:pt x="112218" y="183723"/>
                </a:cubicBezTo>
                <a:lnTo>
                  <a:pt x="112286" y="183723"/>
                </a:lnTo>
                <a:cubicBezTo>
                  <a:pt x="101298" y="172728"/>
                  <a:pt x="87897" y="164445"/>
                  <a:pt x="73149" y="159535"/>
                </a:cubicBezTo>
                <a:lnTo>
                  <a:pt x="36742" y="147976"/>
                </a:lnTo>
                <a:lnTo>
                  <a:pt x="73399" y="136053"/>
                </a:lnTo>
                <a:cubicBezTo>
                  <a:pt x="87906" y="131030"/>
                  <a:pt x="101063" y="122738"/>
                  <a:pt x="111854" y="111819"/>
                </a:cubicBezTo>
                <a:cubicBezTo>
                  <a:pt x="122598" y="100831"/>
                  <a:pt x="130698" y="87540"/>
                  <a:pt x="135541" y="72955"/>
                </a:cubicBezTo>
                <a:lnTo>
                  <a:pt x="147259" y="36958"/>
                </a:lnTo>
                <a:lnTo>
                  <a:pt x="159000" y="73069"/>
                </a:lnTo>
                <a:cubicBezTo>
                  <a:pt x="168935" y="102921"/>
                  <a:pt x="192399" y="126318"/>
                  <a:pt x="222280" y="136166"/>
                </a:cubicBezTo>
                <a:lnTo>
                  <a:pt x="259141" y="148044"/>
                </a:lnTo>
                <a:lnTo>
                  <a:pt x="222962" y="159762"/>
                </a:lnTo>
                <a:cubicBezTo>
                  <a:pt x="193143" y="169679"/>
                  <a:pt x="169747" y="193081"/>
                  <a:pt x="159842" y="222905"/>
                </a:cubicBezTo>
                <a:lnTo>
                  <a:pt x="148124" y="258902"/>
                </a:lnTo>
                <a:lnTo>
                  <a:pt x="136405" y="222837"/>
                </a:lnTo>
                <a:cubicBezTo>
                  <a:pt x="132827" y="212097"/>
                  <a:pt x="127441" y="202047"/>
                  <a:pt x="120478" y="193120"/>
                </a:cubicBezTo>
                <a:close/>
                <a:moveTo>
                  <a:pt x="303444" y="404666"/>
                </a:moveTo>
                <a:cubicBezTo>
                  <a:pt x="299109" y="401576"/>
                  <a:pt x="295846" y="397207"/>
                  <a:pt x="294115" y="392174"/>
                </a:cubicBezTo>
                <a:lnTo>
                  <a:pt x="286651" y="369260"/>
                </a:lnTo>
                <a:cubicBezTo>
                  <a:pt x="283739" y="360413"/>
                  <a:pt x="276810" y="353466"/>
                  <a:pt x="267970" y="350533"/>
                </a:cubicBezTo>
                <a:lnTo>
                  <a:pt x="245421" y="343184"/>
                </a:lnTo>
                <a:cubicBezTo>
                  <a:pt x="234838" y="339614"/>
                  <a:pt x="227695" y="329709"/>
                  <a:pt x="227650" y="318541"/>
                </a:cubicBezTo>
                <a:cubicBezTo>
                  <a:pt x="227656" y="307446"/>
                  <a:pt x="234701" y="297578"/>
                  <a:pt x="245193" y="293967"/>
                </a:cubicBezTo>
                <a:lnTo>
                  <a:pt x="268084" y="286549"/>
                </a:lnTo>
                <a:cubicBezTo>
                  <a:pt x="276708" y="283486"/>
                  <a:pt x="283429" y="276605"/>
                  <a:pt x="286287" y="267913"/>
                </a:cubicBezTo>
                <a:lnTo>
                  <a:pt x="293659" y="245341"/>
                </a:lnTo>
                <a:cubicBezTo>
                  <a:pt x="298283" y="231741"/>
                  <a:pt x="313055" y="224464"/>
                  <a:pt x="326655" y="229088"/>
                </a:cubicBezTo>
                <a:cubicBezTo>
                  <a:pt x="334135" y="231629"/>
                  <a:pt x="340053" y="237434"/>
                  <a:pt x="342740" y="244863"/>
                </a:cubicBezTo>
                <a:lnTo>
                  <a:pt x="350226" y="267936"/>
                </a:lnTo>
                <a:cubicBezTo>
                  <a:pt x="353198" y="276703"/>
                  <a:pt x="360102" y="283575"/>
                  <a:pt x="368885" y="286503"/>
                </a:cubicBezTo>
                <a:lnTo>
                  <a:pt x="391457" y="293853"/>
                </a:lnTo>
                <a:cubicBezTo>
                  <a:pt x="405141" y="298133"/>
                  <a:pt x="412766" y="312696"/>
                  <a:pt x="408486" y="326382"/>
                </a:cubicBezTo>
                <a:cubicBezTo>
                  <a:pt x="406045" y="334191"/>
                  <a:pt x="400063" y="340394"/>
                  <a:pt x="392344" y="343116"/>
                </a:cubicBezTo>
                <a:lnTo>
                  <a:pt x="369272" y="350602"/>
                </a:lnTo>
                <a:cubicBezTo>
                  <a:pt x="360477" y="353571"/>
                  <a:pt x="353585" y="360495"/>
                  <a:pt x="350659" y="369306"/>
                </a:cubicBezTo>
                <a:lnTo>
                  <a:pt x="343332" y="391809"/>
                </a:lnTo>
                <a:cubicBezTo>
                  <a:pt x="341557" y="397043"/>
                  <a:pt x="338189" y="401594"/>
                  <a:pt x="333661" y="404779"/>
                </a:cubicBezTo>
                <a:cubicBezTo>
                  <a:pt x="324605" y="411219"/>
                  <a:pt x="312452" y="411171"/>
                  <a:pt x="303444" y="404666"/>
                </a:cubicBezTo>
                <a:close/>
                <a:moveTo>
                  <a:pt x="280007" y="318587"/>
                </a:moveTo>
                <a:cubicBezTo>
                  <a:pt x="298117" y="325026"/>
                  <a:pt x="312334" y="339325"/>
                  <a:pt x="318666" y="357473"/>
                </a:cubicBezTo>
                <a:cubicBezTo>
                  <a:pt x="325069" y="339407"/>
                  <a:pt x="339282" y="325194"/>
                  <a:pt x="357348" y="318791"/>
                </a:cubicBezTo>
                <a:cubicBezTo>
                  <a:pt x="339122" y="312400"/>
                  <a:pt x="324755" y="298117"/>
                  <a:pt x="318257" y="279927"/>
                </a:cubicBezTo>
                <a:cubicBezTo>
                  <a:pt x="311908" y="297885"/>
                  <a:pt x="297874" y="312070"/>
                  <a:pt x="279984" y="318609"/>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algn="ctr" fontAlgn="base">
              <a:spcBef>
                <a:spcPct val="0"/>
              </a:spcBef>
              <a:spcAft>
                <a:spcPct val="0"/>
              </a:spcAft>
            </a:pPr>
            <a:endParaRPr lang="en-US" sz="1600" b="1">
              <a:ln w="3175">
                <a:noFill/>
              </a:ln>
              <a:gradFill>
                <a:gsLst>
                  <a:gs pos="76437">
                    <a:srgbClr val="FFFFFF"/>
                  </a:gs>
                  <a:gs pos="55747">
                    <a:srgbClr val="FFFFFF"/>
                  </a:gs>
                </a:gsLst>
                <a:path path="circle">
                  <a:fillToRect l="100000" b="100000"/>
                </a:path>
              </a:gradFill>
              <a:latin typeface="+mj-lt"/>
              <a:cs typeface="Segoe UI" pitchFamily="34" charset="0"/>
            </a:endParaRPr>
          </a:p>
        </p:txBody>
      </p:sp>
      <p:sp>
        <p:nvSpPr>
          <p:cNvPr id="36" name="Rectangle: Rounded Corners 26">
            <a:extLst>
              <a:ext uri="{FF2B5EF4-FFF2-40B4-BE49-F238E27FC236}">
                <a16:creationId xmlns:a16="http://schemas.microsoft.com/office/drawing/2014/main" id="{EF2C3AB6-C695-5E18-A7FD-61B802B8D9D2}"/>
              </a:ext>
            </a:extLst>
          </p:cNvPr>
          <p:cNvSpPr/>
          <p:nvPr/>
        </p:nvSpPr>
        <p:spPr bwMode="auto">
          <a:xfrm>
            <a:off x="863600" y="4044642"/>
            <a:ext cx="6615372" cy="365760"/>
          </a:xfrm>
          <a:prstGeom prst="roundRect">
            <a:avLst>
              <a:gd name="adj" fmla="val 0"/>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flip="none" rotWithShape="1">
                  <a:gsLst>
                    <a:gs pos="37000">
                      <a:srgbClr val="0078D4"/>
                    </a:gs>
                    <a:gs pos="100000">
                      <a:schemeClr val="accent3"/>
                    </a:gs>
                  </a:gsLst>
                  <a:path path="circle">
                    <a:fillToRect r="100000" b="100000"/>
                  </a:path>
                  <a:tileRect l="-100000" t="-100000"/>
                </a:gradFill>
                <a:effectLst/>
                <a:uLnTx/>
                <a:uFillTx/>
                <a:latin typeface="Segoe UI Semibold"/>
                <a:ea typeface="+mn-ea"/>
                <a:cs typeface="+mn-cs"/>
              </a:rPr>
              <a:t>Use cases</a:t>
            </a:r>
          </a:p>
        </p:txBody>
      </p:sp>
      <p:sp>
        <p:nvSpPr>
          <p:cNvPr id="4" name="Text Placeholder 33">
            <a:extLst>
              <a:ext uri="{FF2B5EF4-FFF2-40B4-BE49-F238E27FC236}">
                <a16:creationId xmlns:a16="http://schemas.microsoft.com/office/drawing/2014/main" id="{F8D4F7D7-62BB-75B4-DF68-9FF3A73CEAE5}"/>
              </a:ext>
            </a:extLst>
          </p:cNvPr>
          <p:cNvSpPr txBox="1">
            <a:spLocks/>
          </p:cNvSpPr>
          <p:nvPr/>
        </p:nvSpPr>
        <p:spPr>
          <a:xfrm>
            <a:off x="5861783" y="3255890"/>
            <a:ext cx="1631999" cy="685765"/>
          </a:xfrm>
          <a:prstGeom prst="rect">
            <a:avLst/>
          </a:prstGeom>
        </p:spPr>
        <p:txBody>
          <a:bodyPr wrap="square" lIns="0" tIns="45720" rIns="91440" bIns="45720">
            <a:spAutoFit/>
          </a:bodyPr>
          <a:lstStyle>
            <a:defPPr>
              <a:defRPr lang="en-US"/>
            </a:defPPr>
            <a:lvl1pPr marR="0" lvl="0" indent="0" defTabSz="932597" fontAlgn="auto">
              <a:lnSpc>
                <a:spcPct val="110000"/>
              </a:lnSpc>
              <a:spcBef>
                <a:spcPts val="0"/>
              </a:spcBef>
              <a:spcAft>
                <a:spcPts val="0"/>
              </a:spcAft>
              <a:buClrTx/>
              <a:buSzTx/>
              <a:buFont typeface="Arial" panose="020B0604020202020204" pitchFamily="34" charset="0"/>
              <a:buNone/>
              <a:tabLst/>
              <a:defRPr kumimoji="0" sz="12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of users said Copilot helps them get to a good first draft faster.</a:t>
            </a:r>
          </a:p>
        </p:txBody>
      </p:sp>
      <p:sp>
        <p:nvSpPr>
          <p:cNvPr id="7" name="Rectangle: Rounded Corners 26">
            <a:extLst>
              <a:ext uri="{FF2B5EF4-FFF2-40B4-BE49-F238E27FC236}">
                <a16:creationId xmlns:a16="http://schemas.microsoft.com/office/drawing/2014/main" id="{4EC45746-6BFD-8367-19EE-14FB299B4F67}"/>
              </a:ext>
            </a:extLst>
          </p:cNvPr>
          <p:cNvSpPr/>
          <p:nvPr/>
        </p:nvSpPr>
        <p:spPr bwMode="auto">
          <a:xfrm>
            <a:off x="4740131" y="3255890"/>
            <a:ext cx="1264062" cy="580478"/>
          </a:xfrm>
          <a:prstGeom prst="roundRect">
            <a:avLst>
              <a:gd name="adj" fmla="val 0"/>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50000">
                      <a:srgbClr val="8661C5"/>
                    </a:gs>
                    <a:gs pos="0">
                      <a:srgbClr val="0078D4"/>
                    </a:gs>
                    <a:gs pos="100000">
                      <a:srgbClr val="C73ECC"/>
                    </a:gs>
                  </a:gsLst>
                  <a:lin ang="2700000" scaled="1"/>
                </a:gradFill>
                <a:effectLst/>
                <a:uLnTx/>
                <a:uFillTx/>
                <a:latin typeface="Segoe UI Semibold"/>
                <a:ea typeface="+mn-ea"/>
                <a:cs typeface="+mn-cs"/>
              </a:rPr>
              <a:t>85%</a:t>
            </a:r>
          </a:p>
        </p:txBody>
      </p:sp>
      <p:pic>
        <p:nvPicPr>
          <p:cNvPr id="12" name="Picture 11" descr="A person and person having a video call&#10;&#10;Description automatically generated">
            <a:extLst>
              <a:ext uri="{FF2B5EF4-FFF2-40B4-BE49-F238E27FC236}">
                <a16:creationId xmlns:a16="http://schemas.microsoft.com/office/drawing/2014/main" id="{EA7DCD1A-B276-9BDF-FF17-D3DD408A9ED2}"/>
              </a:ext>
            </a:extLst>
          </p:cNvPr>
          <p:cNvPicPr>
            <a:picLocks/>
          </p:cNvPicPr>
          <p:nvPr/>
        </p:nvPicPr>
        <p:blipFill rotWithShape="1">
          <a:blip r:embed="rId4" cstate="screen">
            <a:extLst>
              <a:ext uri="{28A0092B-C50C-407E-A947-70E740481C1C}">
                <a14:useLocalDpi xmlns:a14="http://schemas.microsoft.com/office/drawing/2010/main"/>
              </a:ext>
            </a:extLst>
          </a:blip>
          <a:srcRect/>
          <a:stretch/>
        </p:blipFill>
        <p:spPr>
          <a:xfrm>
            <a:off x="715084" y="1579850"/>
            <a:ext cx="6831469" cy="1559132"/>
          </a:xfrm>
          <a:prstGeom prst="roundRect">
            <a:avLst>
              <a:gd name="adj" fmla="val 3554"/>
            </a:avLst>
          </a:prstGeom>
          <a:ln w="12700">
            <a:solidFill>
              <a:schemeClr val="bg1"/>
            </a:solidFill>
          </a:ln>
          <a:effectLst>
            <a:outerShdw blurRad="127000" dist="127000" dir="2700000" algn="ctr" rotWithShape="0">
              <a:prstClr val="black">
                <a:alpha val="15000"/>
              </a:prstClr>
            </a:outerShdw>
          </a:effectLst>
        </p:spPr>
      </p:pic>
      <p:pic>
        <p:nvPicPr>
          <p:cNvPr id="13" name="Picture 12" descr="A close-up of a colorful object&#10;&#10;Description automatically generated">
            <a:extLst>
              <a:ext uri="{FF2B5EF4-FFF2-40B4-BE49-F238E27FC236}">
                <a16:creationId xmlns:a16="http://schemas.microsoft.com/office/drawing/2014/main" id="{204A2E7E-6C64-24DD-EE68-567589BDEA9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171345" y="4580362"/>
            <a:ext cx="3020655" cy="2277638"/>
          </a:xfrm>
          <a:prstGeom prst="rect">
            <a:avLst/>
          </a:prstGeom>
        </p:spPr>
      </p:pic>
    </p:spTree>
    <p:extLst>
      <p:ext uri="{BB962C8B-B14F-4D97-AF65-F5344CB8AC3E}">
        <p14:creationId xmlns:p14="http://schemas.microsoft.com/office/powerpoint/2010/main" val="27341279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FFFB5-7077-89A4-73AE-3E6CCD4FD4E4}"/>
              </a:ext>
            </a:extLst>
          </p:cNvPr>
          <p:cNvSpPr>
            <a:spLocks noGrp="1"/>
          </p:cNvSpPr>
          <p:nvPr>
            <p:ph type="title"/>
          </p:nvPr>
        </p:nvSpPr>
        <p:spPr/>
        <p:txBody>
          <a:bodyPr/>
          <a:lstStyle/>
          <a:p>
            <a:r>
              <a:rPr lang="en-US"/>
              <a:t>KPI – Impact on number of leads</a:t>
            </a:r>
          </a:p>
        </p:txBody>
      </p:sp>
      <p:pic>
        <p:nvPicPr>
          <p:cNvPr id="3" name="Picture 2">
            <a:extLst>
              <a:ext uri="{FF2B5EF4-FFF2-40B4-BE49-F238E27FC236}">
                <a16:creationId xmlns:a16="http://schemas.microsoft.com/office/drawing/2014/main" id="{FED7435C-732F-28C6-A281-3B1FA8A6A5A3}"/>
              </a:ext>
              <a:ext uri="{C183D7F6-B498-43B3-948B-1728B52AA6E4}">
                <adec:decorative xmlns:adec="http://schemas.microsoft.com/office/drawing/2017/decorative" val="1"/>
              </a:ext>
            </a:extLst>
          </p:cNvPr>
          <p:cNvPicPr>
            <a:picLocks noChangeAspect="1"/>
          </p:cNvPicPr>
          <p:nvPr/>
        </p:nvPicPr>
        <p:blipFill rotWithShape="1">
          <a:blip r:embed="rId2" cstate="screen">
            <a:alphaModFix amt="50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l="18253" t="13873" r="10815" b="20451"/>
          <a:stretch/>
        </p:blipFill>
        <p:spPr>
          <a:xfrm>
            <a:off x="589069" y="1457960"/>
            <a:ext cx="11013862" cy="4820010"/>
          </a:xfrm>
          <a:prstGeom prst="roundRect">
            <a:avLst>
              <a:gd name="adj" fmla="val 2585"/>
            </a:avLst>
          </a:prstGeom>
          <a:solidFill>
            <a:schemeClr val="bg1"/>
          </a:solidFill>
          <a:ln>
            <a:solidFill>
              <a:schemeClr val="bg1"/>
            </a:solidFill>
          </a:ln>
          <a:effectLst>
            <a:outerShdw blurRad="223661" dist="140295" dir="2700000" algn="tl" rotWithShape="0">
              <a:schemeClr val="accent1">
                <a:alpha val="15000"/>
              </a:schemeClr>
            </a:outerShdw>
          </a:effectLst>
        </p:spPr>
      </p:pic>
      <p:sp>
        <p:nvSpPr>
          <p:cNvPr id="5" name="Text Placeholder 33">
            <a:extLst>
              <a:ext uri="{FF2B5EF4-FFF2-40B4-BE49-F238E27FC236}">
                <a16:creationId xmlns:a16="http://schemas.microsoft.com/office/drawing/2014/main" id="{1B9D6020-AF30-E9F8-17B0-AD87458D0E88}"/>
              </a:ext>
            </a:extLst>
          </p:cNvPr>
          <p:cNvSpPr txBox="1">
            <a:spLocks/>
          </p:cNvSpPr>
          <p:nvPr/>
        </p:nvSpPr>
        <p:spPr>
          <a:xfrm>
            <a:off x="863599" y="3278051"/>
            <a:ext cx="6898062" cy="279500"/>
          </a:xfrm>
          <a:prstGeom prst="rect">
            <a:avLst/>
          </a:prstGeom>
        </p:spPr>
        <p:txBody>
          <a:bodyPr wrap="square" lIns="0" tIns="45720" rIns="91440" bIns="4572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32597"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Lead generation is a critical aspect of marketing and paves the way toward gaining new customers.</a:t>
            </a:r>
          </a:p>
        </p:txBody>
      </p:sp>
      <p:sp>
        <p:nvSpPr>
          <p:cNvPr id="6" name="Freeform: Shape 32">
            <a:extLst>
              <a:ext uri="{FF2B5EF4-FFF2-40B4-BE49-F238E27FC236}">
                <a16:creationId xmlns:a16="http://schemas.microsoft.com/office/drawing/2014/main" id="{31922DE7-1793-6984-01E6-8C850F09BD37}"/>
              </a:ext>
            </a:extLst>
          </p:cNvPr>
          <p:cNvSpPr>
            <a:spLocks/>
          </p:cNvSpPr>
          <p:nvPr/>
        </p:nvSpPr>
        <p:spPr bwMode="auto">
          <a:xfrm>
            <a:off x="7697337" y="1579850"/>
            <a:ext cx="3727901" cy="2466340"/>
          </a:xfrm>
          <a:prstGeom prst="roundRect">
            <a:avLst>
              <a:gd name="adj" fmla="val 4762"/>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 name="Rectangle: Rounded Corners 26">
            <a:extLst>
              <a:ext uri="{FF2B5EF4-FFF2-40B4-BE49-F238E27FC236}">
                <a16:creationId xmlns:a16="http://schemas.microsoft.com/office/drawing/2014/main" id="{D1253126-8205-D179-7879-B34F7D90496A}"/>
              </a:ext>
            </a:extLst>
          </p:cNvPr>
          <p:cNvSpPr/>
          <p:nvPr/>
        </p:nvSpPr>
        <p:spPr bwMode="auto">
          <a:xfrm>
            <a:off x="8386714" y="1840976"/>
            <a:ext cx="994409" cy="365760"/>
          </a:xfrm>
          <a:prstGeom prst="roundRect">
            <a:avLst>
              <a:gd name="adj" fmla="val 19935"/>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50000">
                      <a:srgbClr val="8661C5"/>
                    </a:gs>
                    <a:gs pos="0">
                      <a:srgbClr val="0078D4"/>
                    </a:gs>
                    <a:gs pos="100000">
                      <a:srgbClr val="C73ECC"/>
                    </a:gs>
                  </a:gsLst>
                  <a:lin ang="2700000" scaled="1"/>
                </a:gradFill>
                <a:effectLst/>
                <a:uLnTx/>
                <a:uFillTx/>
                <a:latin typeface="Segoe UI Semibold"/>
                <a:ea typeface="+mn-ea"/>
                <a:cs typeface="+mn-cs"/>
              </a:rPr>
              <a:t>Roles</a:t>
            </a:r>
          </a:p>
        </p:txBody>
      </p:sp>
      <p:sp>
        <p:nvSpPr>
          <p:cNvPr id="9" name="Text Placeholder 5">
            <a:extLst>
              <a:ext uri="{FF2B5EF4-FFF2-40B4-BE49-F238E27FC236}">
                <a16:creationId xmlns:a16="http://schemas.microsoft.com/office/drawing/2014/main" id="{02C57E77-7FF3-6C1B-0126-9CE7D317F8DA}"/>
              </a:ext>
            </a:extLst>
          </p:cNvPr>
          <p:cNvSpPr txBox="1">
            <a:spLocks/>
          </p:cNvSpPr>
          <p:nvPr/>
        </p:nvSpPr>
        <p:spPr>
          <a:xfrm>
            <a:off x="7980025" y="2470651"/>
            <a:ext cx="2364979" cy="369332"/>
          </a:xfrm>
          <a:prstGeom prst="rect">
            <a:avLst/>
          </a:prstGeom>
        </p:spPr>
        <p:txBody>
          <a:bodyPr vert="horz" wrap="square" lIns="0" tIns="0" rIns="0" bIns="0" rtlCol="0">
            <a:spAutoFit/>
          </a:bodyPr>
          <a:lstStyle>
            <a:defPPr>
              <a:defRPr lang="en-US"/>
            </a:defPPr>
            <a:lvl1pPr marR="0" lvl="0" indent="0" defTabSz="582780" fontAlgn="auto">
              <a:lnSpc>
                <a:spcPct val="100000"/>
              </a:lnSpc>
              <a:spcBef>
                <a:spcPct val="0"/>
              </a:spcBef>
              <a:spcAft>
                <a:spcPts val="300"/>
              </a:spcAft>
              <a:buClrTx/>
              <a:buSzTx/>
              <a:buFont typeface="Wingdings" panose="05000000000000000000" pitchFamily="2" charset="2"/>
              <a:buNone/>
              <a:tabLst/>
              <a:defRPr kumimoji="0" sz="1200" b="0" i="0" u="none" strike="noStrike" cap="none" spc="0" normalizeH="0" baseline="0">
                <a:ln>
                  <a:noFill/>
                </a:ln>
                <a:solidFill>
                  <a:srgbClr val="000000"/>
                </a:solidFill>
                <a:effectLst/>
                <a:uLnTx/>
                <a:uFillTx/>
                <a:latin typeface="Segoe UI"/>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t>Generating more leads can require input from: </a:t>
            </a:r>
          </a:p>
        </p:txBody>
      </p:sp>
      <p:sp>
        <p:nvSpPr>
          <p:cNvPr id="11" name="Text Placeholder 72">
            <a:extLst>
              <a:ext uri="{FF2B5EF4-FFF2-40B4-BE49-F238E27FC236}">
                <a16:creationId xmlns:a16="http://schemas.microsoft.com/office/drawing/2014/main" id="{840DFD9E-78C4-AE33-2BB7-B23E4EB4CC76}"/>
              </a:ext>
            </a:extLst>
          </p:cNvPr>
          <p:cNvSpPr txBox="1">
            <a:spLocks/>
          </p:cNvSpPr>
          <p:nvPr/>
        </p:nvSpPr>
        <p:spPr>
          <a:xfrm>
            <a:off x="7980025" y="2979284"/>
            <a:ext cx="3129253" cy="892552"/>
          </a:xfrm>
          <a:prstGeom prst="rect">
            <a:avLst/>
          </a:prstGeom>
        </p:spPr>
        <p:txBody>
          <a:bodyPr wrap="square" lIns="0" tIns="0" rIns="0" bIns="0" numCol="2">
            <a:spAutoFit/>
          </a:bodyPr>
          <a:lstStyle>
            <a:defPPr>
              <a:defRPr lang="en-US"/>
            </a:defPPr>
            <a:lvl1pPr marL="171450" marR="0" lvl="0" indent="-115888" defTabSz="932597" fontAlgn="auto">
              <a:lnSpc>
                <a:spcPct val="100000"/>
              </a:lnSpc>
              <a:spcBef>
                <a:spcPts val="0"/>
              </a:spcBef>
              <a:spcAft>
                <a:spcPts val="300"/>
              </a:spcAft>
              <a:buClrTx/>
              <a:buSzTx/>
              <a:buFont typeface="Arial" panose="020B0604020202020204" pitchFamily="34" charset="0"/>
              <a:buChar char="•"/>
              <a:tabLst/>
              <a:defRPr kumimoji="0" sz="1200" b="0" i="0" u="none" strike="noStrike" cap="none" spc="0" normalizeH="0" baseline="0">
                <a:ln>
                  <a:noFill/>
                </a:ln>
                <a:solidFill>
                  <a:srgbClr val="000000"/>
                </a:solidFill>
                <a:effectLst/>
                <a:uLnTx/>
                <a:uFillTx/>
                <a:latin typeface="Segoe UI"/>
                <a:cs typeface="Segoe UI"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Marketing Lead</a:t>
            </a:r>
          </a:p>
          <a:p>
            <a:r>
              <a:rPr lang="en-US"/>
              <a:t>Content Strategist</a:t>
            </a:r>
          </a:p>
          <a:p>
            <a:r>
              <a:rPr lang="en-US"/>
              <a:t>SEO Specialist</a:t>
            </a:r>
          </a:p>
          <a:p>
            <a:r>
              <a:rPr lang="en-US"/>
              <a:t>Market Researcher</a:t>
            </a:r>
          </a:p>
          <a:p>
            <a:r>
              <a:rPr lang="en-US"/>
              <a:t>Product Marketing Manager</a:t>
            </a:r>
          </a:p>
          <a:p>
            <a:r>
              <a:rPr lang="en-US"/>
              <a:t>Digital Marketing Manager</a:t>
            </a:r>
          </a:p>
        </p:txBody>
      </p:sp>
      <p:sp>
        <p:nvSpPr>
          <p:cNvPr id="17" name="Text Placeholder 4">
            <a:extLst>
              <a:ext uri="{FF2B5EF4-FFF2-40B4-BE49-F238E27FC236}">
                <a16:creationId xmlns:a16="http://schemas.microsoft.com/office/drawing/2014/main" id="{A4ECDADE-B68B-6468-0417-6F26FA5EB1E7}"/>
              </a:ext>
            </a:extLst>
          </p:cNvPr>
          <p:cNvSpPr txBox="1">
            <a:spLocks/>
          </p:cNvSpPr>
          <p:nvPr/>
        </p:nvSpPr>
        <p:spPr>
          <a:xfrm>
            <a:off x="863600" y="4127745"/>
            <a:ext cx="6615372" cy="1661993"/>
          </a:xfrm>
          <a:prstGeom prst="rect">
            <a:avLst/>
          </a:prstGeom>
        </p:spPr>
        <p:txBody>
          <a:bodyPr vert="horz" wrap="square" lIns="0" tIns="0" rIns="0" bIns="0" numCol="2" rtlCol="0">
            <a:spAutoFit/>
          </a:bodyPr>
          <a:lstStyle>
            <a:defPPr>
              <a:defRPr lang="en-US"/>
            </a:defPPr>
            <a:lvl1pPr marR="0" indent="0" defTabSz="582780" fontAlgn="auto">
              <a:lnSpc>
                <a:spcPct val="110000"/>
              </a:lnSpc>
              <a:spcBef>
                <a:spcPct val="0"/>
              </a:spcBef>
              <a:spcAft>
                <a:spcPts val="300"/>
              </a:spcAft>
              <a:buClrTx/>
              <a:buSzTx/>
              <a:buFont typeface="Wingdings" panose="05000000000000000000" pitchFamily="2" charset="2"/>
              <a:buNone/>
              <a:tabLst/>
              <a:defRPr sz="1000" b="0" i="0" spc="0" baseline="0">
                <a:effectLs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597">
              <a:lnSpc>
                <a:spcPct val="100000"/>
              </a:lnSpc>
              <a:spcBef>
                <a:spcPts val="0"/>
              </a:spcBef>
              <a:defRPr/>
            </a:pPr>
            <a:r>
              <a:rPr lang="en-US" sz="1100" b="1">
                <a:gradFill>
                  <a:gsLst>
                    <a:gs pos="35000">
                      <a:srgbClr val="0078D4"/>
                    </a:gs>
                    <a:gs pos="0">
                      <a:srgbClr val="C03BC4"/>
                    </a:gs>
                  </a:gsLst>
                  <a:path path="circle">
                    <a:fillToRect l="100000" t="100000"/>
                  </a:path>
                </a:gradFill>
              </a:rPr>
              <a:t>Inform market research </a:t>
            </a:r>
          </a:p>
          <a:p>
            <a:pPr marL="173038" indent="-173038" defTabSz="932597">
              <a:lnSpc>
                <a:spcPct val="100000"/>
              </a:lnSpc>
              <a:spcBef>
                <a:spcPts val="0"/>
              </a:spcBef>
              <a:buFont typeface="Arial" panose="020B0604020202020204" pitchFamily="34" charset="0"/>
              <a:buChar char="•"/>
              <a:defRPr/>
            </a:pPr>
            <a:r>
              <a:rPr lang="en-US" sz="1100"/>
              <a:t>Research company information and competitors </a:t>
            </a:r>
          </a:p>
          <a:p>
            <a:pPr marL="173038" indent="-173038" defTabSz="932597">
              <a:lnSpc>
                <a:spcPct val="100000"/>
              </a:lnSpc>
              <a:spcBef>
                <a:spcPts val="0"/>
              </a:spcBef>
              <a:buFont typeface="Arial" panose="020B0604020202020204" pitchFamily="34" charset="0"/>
              <a:buChar char="•"/>
              <a:defRPr/>
            </a:pPr>
            <a:r>
              <a:rPr lang="en-US" sz="1100"/>
              <a:t>Learn how to position the product</a:t>
            </a:r>
          </a:p>
          <a:p>
            <a:pPr marL="173038" indent="-173038" defTabSz="932597">
              <a:lnSpc>
                <a:spcPct val="100000"/>
              </a:lnSpc>
              <a:spcBef>
                <a:spcPts val="0"/>
              </a:spcBef>
              <a:buFont typeface="Arial" panose="020B0604020202020204" pitchFamily="34" charset="0"/>
              <a:buChar char="•"/>
              <a:defRPr/>
            </a:pPr>
            <a:r>
              <a:rPr lang="en-US" sz="1100"/>
              <a:t>Recap survey results</a:t>
            </a:r>
          </a:p>
          <a:p>
            <a:pPr defTabSz="932597">
              <a:lnSpc>
                <a:spcPct val="100000"/>
              </a:lnSpc>
              <a:spcBef>
                <a:spcPts val="0"/>
              </a:spcBef>
              <a:defRPr/>
            </a:pPr>
            <a:r>
              <a:rPr lang="en-US" sz="1100" b="1">
                <a:gradFill>
                  <a:gsLst>
                    <a:gs pos="35000">
                      <a:srgbClr val="0078D4"/>
                    </a:gs>
                    <a:gs pos="0">
                      <a:srgbClr val="C03BC4"/>
                    </a:gs>
                  </a:gsLst>
                  <a:path path="circle">
                    <a:fillToRect l="100000" t="100000"/>
                  </a:path>
                </a:gradFill>
              </a:rPr>
              <a:t>Improve demand generation materials</a:t>
            </a:r>
          </a:p>
          <a:p>
            <a:pPr marL="173038" indent="-173038" defTabSz="932597">
              <a:lnSpc>
                <a:spcPct val="100000"/>
              </a:lnSpc>
              <a:spcBef>
                <a:spcPts val="0"/>
              </a:spcBef>
              <a:buFont typeface="Arial" panose="020B0604020202020204" pitchFamily="34" charset="0"/>
              <a:buChar char="•"/>
              <a:defRPr/>
            </a:pPr>
            <a:r>
              <a:rPr lang="en-US" sz="1100"/>
              <a:t>Draft blogs with Copilot</a:t>
            </a:r>
          </a:p>
          <a:p>
            <a:pPr marL="173038" indent="-173038" defTabSz="932597">
              <a:lnSpc>
                <a:spcPct val="100000"/>
              </a:lnSpc>
              <a:spcBef>
                <a:spcPts val="0"/>
              </a:spcBef>
              <a:buFont typeface="Arial" panose="020B0604020202020204" pitchFamily="34" charset="0"/>
              <a:buChar char="•"/>
              <a:defRPr/>
            </a:pPr>
            <a:r>
              <a:rPr lang="en-US" sz="1100"/>
              <a:t>Create engaging social content </a:t>
            </a:r>
          </a:p>
          <a:p>
            <a:pPr marL="173038" indent="-173038" defTabSz="932597">
              <a:lnSpc>
                <a:spcPct val="100000"/>
              </a:lnSpc>
              <a:spcBef>
                <a:spcPts val="0"/>
              </a:spcBef>
              <a:buFont typeface="Arial" panose="020B0604020202020204" pitchFamily="34" charset="0"/>
              <a:buChar char="•"/>
              <a:defRPr/>
            </a:pPr>
            <a:r>
              <a:rPr lang="en-US" sz="1100"/>
              <a:t>Improve quality of emails campaigns</a:t>
            </a:r>
          </a:p>
          <a:p>
            <a:pPr defTabSz="932597">
              <a:lnSpc>
                <a:spcPct val="100000"/>
              </a:lnSpc>
              <a:spcBef>
                <a:spcPts val="0"/>
              </a:spcBef>
              <a:defRPr/>
            </a:pPr>
            <a:r>
              <a:rPr lang="en-US" sz="1100" b="1">
                <a:gradFill>
                  <a:gsLst>
                    <a:gs pos="35000">
                      <a:srgbClr val="0078D4"/>
                    </a:gs>
                    <a:gs pos="0">
                      <a:srgbClr val="C03BC4"/>
                    </a:gs>
                  </a:gsLst>
                  <a:path path="circle">
                    <a:fillToRect l="100000" t="100000"/>
                  </a:path>
                </a:gradFill>
              </a:rPr>
              <a:t>Speed up internal communications</a:t>
            </a:r>
          </a:p>
          <a:p>
            <a:pPr marL="173038" indent="-173038" defTabSz="932597">
              <a:lnSpc>
                <a:spcPct val="100000"/>
              </a:lnSpc>
              <a:spcBef>
                <a:spcPts val="0"/>
              </a:spcBef>
              <a:buFont typeface="Arial" panose="020B0604020202020204" pitchFamily="34" charset="0"/>
              <a:buChar char="•"/>
              <a:defRPr/>
            </a:pPr>
            <a:r>
              <a:rPr lang="en-US" sz="1100">
                <a:latin typeface="Segoe UI"/>
                <a:cs typeface="Segoe UI"/>
              </a:rPr>
              <a:t>Have </a:t>
            </a:r>
            <a:r>
              <a:rPr lang="en-US" sz="1100"/>
              <a:t>Copilot assist with emails</a:t>
            </a:r>
          </a:p>
          <a:p>
            <a:pPr marL="173038" indent="-173038" defTabSz="932597">
              <a:lnSpc>
                <a:spcPct val="100000"/>
              </a:lnSpc>
              <a:spcBef>
                <a:spcPts val="0"/>
              </a:spcBef>
              <a:buFont typeface="Arial" panose="020B0604020202020204" pitchFamily="34" charset="0"/>
              <a:buChar char="•"/>
              <a:defRPr/>
            </a:pPr>
            <a:r>
              <a:rPr lang="en-US" sz="1100"/>
              <a:t>Draft email comms and announcements with Copilot</a:t>
            </a:r>
          </a:p>
          <a:p>
            <a:pPr defTabSz="932597">
              <a:lnSpc>
                <a:spcPct val="100000"/>
              </a:lnSpc>
              <a:spcBef>
                <a:spcPts val="0"/>
              </a:spcBef>
              <a:defRPr/>
            </a:pPr>
            <a:r>
              <a:rPr lang="en-US" sz="1100" b="1">
                <a:gradFill>
                  <a:gsLst>
                    <a:gs pos="35000">
                      <a:srgbClr val="0078D4"/>
                    </a:gs>
                    <a:gs pos="0">
                      <a:srgbClr val="C03BC4"/>
                    </a:gs>
                  </a:gsLst>
                  <a:path path="circle">
                    <a:fillToRect l="100000" t="100000"/>
                  </a:path>
                </a:gradFill>
              </a:rPr>
              <a:t>Save time on administrative activities</a:t>
            </a:r>
          </a:p>
          <a:p>
            <a:pPr marL="173038" indent="-173038" defTabSz="932597">
              <a:lnSpc>
                <a:spcPct val="100000"/>
              </a:lnSpc>
              <a:spcBef>
                <a:spcPts val="0"/>
              </a:spcBef>
              <a:buFont typeface="Arial" panose="020B0604020202020204" pitchFamily="34" charset="0"/>
              <a:buChar char="•"/>
              <a:defRPr/>
            </a:pPr>
            <a:r>
              <a:rPr lang="en-US" sz="1100"/>
              <a:t>Generate meeting notes and follow up items</a:t>
            </a:r>
          </a:p>
        </p:txBody>
      </p:sp>
      <p:sp>
        <p:nvSpPr>
          <p:cNvPr id="10" name="Freeform: Shape 2">
            <a:extLst>
              <a:ext uri="{FF2B5EF4-FFF2-40B4-BE49-F238E27FC236}">
                <a16:creationId xmlns:a16="http://schemas.microsoft.com/office/drawing/2014/main" id="{A157A653-FB0B-716C-9568-59F46B9E1C43}"/>
              </a:ext>
            </a:extLst>
          </p:cNvPr>
          <p:cNvSpPr/>
          <p:nvPr/>
        </p:nvSpPr>
        <p:spPr>
          <a:xfrm>
            <a:off x="7979049" y="1863168"/>
            <a:ext cx="321377" cy="321377"/>
          </a:xfrm>
          <a:custGeom>
            <a:avLst/>
            <a:gdLst>
              <a:gd name="connsiteX0" fmla="*/ 68580 w 266700"/>
              <a:gd name="connsiteY0" fmla="*/ 137160 h 266700"/>
              <a:gd name="connsiteX1" fmla="*/ 64770 w 266700"/>
              <a:gd name="connsiteY1" fmla="*/ 140970 h 266700"/>
              <a:gd name="connsiteX2" fmla="*/ 64770 w 266700"/>
              <a:gd name="connsiteY2" fmla="*/ 148590 h 266700"/>
              <a:gd name="connsiteX3" fmla="*/ 66736 w 266700"/>
              <a:gd name="connsiteY3" fmla="*/ 154869 h 266700"/>
              <a:gd name="connsiteX4" fmla="*/ 68047 w 266700"/>
              <a:gd name="connsiteY4" fmla="*/ 156698 h 266700"/>
              <a:gd name="connsiteX5" fmla="*/ 77572 w 266700"/>
              <a:gd name="connsiteY5" fmla="*/ 164851 h 266700"/>
              <a:gd name="connsiteX6" fmla="*/ 114300 w 266700"/>
              <a:gd name="connsiteY6" fmla="*/ 171450 h 266700"/>
              <a:gd name="connsiteX7" fmla="*/ 153741 w 266700"/>
              <a:gd name="connsiteY7" fmla="*/ 164943 h 266700"/>
              <a:gd name="connsiteX8" fmla="*/ 161407 w 266700"/>
              <a:gd name="connsiteY8" fmla="*/ 157079 h 266700"/>
              <a:gd name="connsiteX9" fmla="*/ 162276 w 266700"/>
              <a:gd name="connsiteY9" fmla="*/ 155448 h 266700"/>
              <a:gd name="connsiteX10" fmla="*/ 163830 w 266700"/>
              <a:gd name="connsiteY10" fmla="*/ 148590 h 266700"/>
              <a:gd name="connsiteX11" fmla="*/ 163830 w 266700"/>
              <a:gd name="connsiteY11" fmla="*/ 140970 h 266700"/>
              <a:gd name="connsiteX12" fmla="*/ 160020 w 266700"/>
              <a:gd name="connsiteY12" fmla="*/ 137160 h 266700"/>
              <a:gd name="connsiteX13" fmla="*/ 68580 w 266700"/>
              <a:gd name="connsiteY13" fmla="*/ 114300 h 266700"/>
              <a:gd name="connsiteX14" fmla="*/ 160020 w 266700"/>
              <a:gd name="connsiteY14" fmla="*/ 114300 h 266700"/>
              <a:gd name="connsiteX15" fmla="*/ 186690 w 266700"/>
              <a:gd name="connsiteY15" fmla="*/ 140970 h 266700"/>
              <a:gd name="connsiteX16" fmla="*/ 186690 w 266700"/>
              <a:gd name="connsiteY16" fmla="*/ 148590 h 266700"/>
              <a:gd name="connsiteX17" fmla="*/ 168707 w 266700"/>
              <a:gd name="connsiteY17" fmla="*/ 182042 h 266700"/>
              <a:gd name="connsiteX18" fmla="*/ 114300 w 266700"/>
              <a:gd name="connsiteY18" fmla="*/ 194310 h 266700"/>
              <a:gd name="connsiteX19" fmla="*/ 62880 w 266700"/>
              <a:gd name="connsiteY19" fmla="*/ 182118 h 266700"/>
              <a:gd name="connsiteX20" fmla="*/ 41910 w 266700"/>
              <a:gd name="connsiteY20" fmla="*/ 148590 h 266700"/>
              <a:gd name="connsiteX21" fmla="*/ 41910 w 266700"/>
              <a:gd name="connsiteY21" fmla="*/ 140970 h 266700"/>
              <a:gd name="connsiteX22" fmla="*/ 68580 w 266700"/>
              <a:gd name="connsiteY22" fmla="*/ 114300 h 266700"/>
              <a:gd name="connsiteX23" fmla="*/ 114300 w 266700"/>
              <a:gd name="connsiteY23" fmla="*/ 53340 h 266700"/>
              <a:gd name="connsiteX24" fmla="*/ 99060 w 266700"/>
              <a:gd name="connsiteY24" fmla="*/ 68580 h 266700"/>
              <a:gd name="connsiteX25" fmla="*/ 114300 w 266700"/>
              <a:gd name="connsiteY25" fmla="*/ 83820 h 266700"/>
              <a:gd name="connsiteX26" fmla="*/ 129540 w 266700"/>
              <a:gd name="connsiteY26" fmla="*/ 68580 h 266700"/>
              <a:gd name="connsiteX27" fmla="*/ 114300 w 266700"/>
              <a:gd name="connsiteY27" fmla="*/ 53340 h 266700"/>
              <a:gd name="connsiteX28" fmla="*/ 243840 w 266700"/>
              <a:gd name="connsiteY28" fmla="*/ 45872 h 266700"/>
              <a:gd name="connsiteX29" fmla="*/ 266700 w 266700"/>
              <a:gd name="connsiteY29" fmla="*/ 87630 h 266700"/>
              <a:gd name="connsiteX30" fmla="*/ 266700 w 266700"/>
              <a:gd name="connsiteY30" fmla="*/ 186690 h 266700"/>
              <a:gd name="connsiteX31" fmla="*/ 186690 w 266700"/>
              <a:gd name="connsiteY31" fmla="*/ 266700 h 266700"/>
              <a:gd name="connsiteX32" fmla="*/ 87630 w 266700"/>
              <a:gd name="connsiteY32" fmla="*/ 266700 h 266700"/>
              <a:gd name="connsiteX33" fmla="*/ 45872 w 266700"/>
              <a:gd name="connsiteY33" fmla="*/ 243840 h 266700"/>
              <a:gd name="connsiteX34" fmla="*/ 186690 w 266700"/>
              <a:gd name="connsiteY34" fmla="*/ 243840 h 266700"/>
              <a:gd name="connsiteX35" fmla="*/ 243840 w 266700"/>
              <a:gd name="connsiteY35" fmla="*/ 186690 h 266700"/>
              <a:gd name="connsiteX36" fmla="*/ 114300 w 266700"/>
              <a:gd name="connsiteY36" fmla="*/ 30480 h 266700"/>
              <a:gd name="connsiteX37" fmla="*/ 152400 w 266700"/>
              <a:gd name="connsiteY37" fmla="*/ 68580 h 266700"/>
              <a:gd name="connsiteX38" fmla="*/ 114300 w 266700"/>
              <a:gd name="connsiteY38" fmla="*/ 106680 h 266700"/>
              <a:gd name="connsiteX39" fmla="*/ 76200 w 266700"/>
              <a:gd name="connsiteY39" fmla="*/ 68580 h 266700"/>
              <a:gd name="connsiteX40" fmla="*/ 114300 w 266700"/>
              <a:gd name="connsiteY40" fmla="*/ 30480 h 266700"/>
              <a:gd name="connsiteX41" fmla="*/ 49530 w 266700"/>
              <a:gd name="connsiteY41" fmla="*/ 22860 h 266700"/>
              <a:gd name="connsiteX42" fmla="*/ 22860 w 266700"/>
              <a:gd name="connsiteY42" fmla="*/ 49530 h 266700"/>
              <a:gd name="connsiteX43" fmla="*/ 22860 w 266700"/>
              <a:gd name="connsiteY43" fmla="*/ 179070 h 266700"/>
              <a:gd name="connsiteX44" fmla="*/ 49530 w 266700"/>
              <a:gd name="connsiteY44" fmla="*/ 205740 h 266700"/>
              <a:gd name="connsiteX45" fmla="*/ 179070 w 266700"/>
              <a:gd name="connsiteY45" fmla="*/ 205740 h 266700"/>
              <a:gd name="connsiteX46" fmla="*/ 205740 w 266700"/>
              <a:gd name="connsiteY46" fmla="*/ 179070 h 266700"/>
              <a:gd name="connsiteX47" fmla="*/ 205740 w 266700"/>
              <a:gd name="connsiteY47" fmla="*/ 49530 h 266700"/>
              <a:gd name="connsiteX48" fmla="*/ 179070 w 266700"/>
              <a:gd name="connsiteY48" fmla="*/ 22860 h 266700"/>
              <a:gd name="connsiteX49" fmla="*/ 49530 w 266700"/>
              <a:gd name="connsiteY49" fmla="*/ 0 h 266700"/>
              <a:gd name="connsiteX50" fmla="*/ 179070 w 266700"/>
              <a:gd name="connsiteY50" fmla="*/ 0 h 266700"/>
              <a:gd name="connsiteX51" fmla="*/ 228600 w 266700"/>
              <a:gd name="connsiteY51" fmla="*/ 49530 h 266700"/>
              <a:gd name="connsiteX52" fmla="*/ 228600 w 266700"/>
              <a:gd name="connsiteY52" fmla="*/ 179070 h 266700"/>
              <a:gd name="connsiteX53" fmla="*/ 179070 w 266700"/>
              <a:gd name="connsiteY53" fmla="*/ 228600 h 266700"/>
              <a:gd name="connsiteX54" fmla="*/ 49530 w 266700"/>
              <a:gd name="connsiteY54" fmla="*/ 228600 h 266700"/>
              <a:gd name="connsiteX55" fmla="*/ 0 w 266700"/>
              <a:gd name="connsiteY55" fmla="*/ 179070 h 266700"/>
              <a:gd name="connsiteX56" fmla="*/ 0 w 266700"/>
              <a:gd name="connsiteY56" fmla="*/ 49530 h 266700"/>
              <a:gd name="connsiteX57" fmla="*/ 49530 w 266700"/>
              <a:gd name="connsiteY57"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66700" h="266700">
                <a:moveTo>
                  <a:pt x="68580" y="137160"/>
                </a:moveTo>
                <a:cubicBezTo>
                  <a:pt x="66476" y="137160"/>
                  <a:pt x="64770" y="138865"/>
                  <a:pt x="64770" y="140970"/>
                </a:cubicBezTo>
                <a:lnTo>
                  <a:pt x="64770" y="148590"/>
                </a:lnTo>
                <a:cubicBezTo>
                  <a:pt x="64770" y="152278"/>
                  <a:pt x="65471" y="153192"/>
                  <a:pt x="66736" y="154869"/>
                </a:cubicBezTo>
                <a:cubicBezTo>
                  <a:pt x="67195" y="155462"/>
                  <a:pt x="67633" y="156071"/>
                  <a:pt x="68047" y="156698"/>
                </a:cubicBezTo>
                <a:cubicBezTo>
                  <a:pt x="70460" y="160195"/>
                  <a:pt x="73743" y="163006"/>
                  <a:pt x="77572" y="164851"/>
                </a:cubicBezTo>
                <a:cubicBezTo>
                  <a:pt x="86167" y="169316"/>
                  <a:pt x="98770" y="171450"/>
                  <a:pt x="114300" y="171450"/>
                </a:cubicBezTo>
                <a:cubicBezTo>
                  <a:pt x="133792" y="171450"/>
                  <a:pt x="146228" y="169271"/>
                  <a:pt x="153741" y="164943"/>
                </a:cubicBezTo>
                <a:cubicBezTo>
                  <a:pt x="157031" y="163155"/>
                  <a:pt x="159705" y="160413"/>
                  <a:pt x="161407" y="157079"/>
                </a:cubicBezTo>
                <a:cubicBezTo>
                  <a:pt x="161727" y="156439"/>
                  <a:pt x="162016" y="155905"/>
                  <a:pt x="162276" y="155448"/>
                </a:cubicBezTo>
                <a:cubicBezTo>
                  <a:pt x="163297" y="153604"/>
                  <a:pt x="163830" y="152644"/>
                  <a:pt x="163830" y="148590"/>
                </a:cubicBezTo>
                <a:lnTo>
                  <a:pt x="163830" y="140970"/>
                </a:lnTo>
                <a:cubicBezTo>
                  <a:pt x="163830" y="138865"/>
                  <a:pt x="162125" y="137160"/>
                  <a:pt x="160020" y="137160"/>
                </a:cubicBezTo>
                <a:close/>
                <a:moveTo>
                  <a:pt x="68580" y="114300"/>
                </a:moveTo>
                <a:lnTo>
                  <a:pt x="160020" y="114300"/>
                </a:lnTo>
                <a:cubicBezTo>
                  <a:pt x="174749" y="114300"/>
                  <a:pt x="186690" y="126241"/>
                  <a:pt x="186690" y="140970"/>
                </a:cubicBezTo>
                <a:lnTo>
                  <a:pt x="186690" y="148590"/>
                </a:lnTo>
                <a:cubicBezTo>
                  <a:pt x="186690" y="164607"/>
                  <a:pt x="181082" y="173523"/>
                  <a:pt x="168707" y="182042"/>
                </a:cubicBezTo>
                <a:cubicBezTo>
                  <a:pt x="156591" y="190378"/>
                  <a:pt x="138516" y="194310"/>
                  <a:pt x="114300" y="194310"/>
                </a:cubicBezTo>
                <a:cubicBezTo>
                  <a:pt x="93772" y="194310"/>
                  <a:pt x="75834" y="190317"/>
                  <a:pt x="62880" y="182118"/>
                </a:cubicBezTo>
                <a:cubicBezTo>
                  <a:pt x="49759" y="173812"/>
                  <a:pt x="41910" y="165034"/>
                  <a:pt x="41910" y="148590"/>
                </a:cubicBezTo>
                <a:lnTo>
                  <a:pt x="41910" y="140970"/>
                </a:lnTo>
                <a:cubicBezTo>
                  <a:pt x="41910" y="126241"/>
                  <a:pt x="53851" y="114300"/>
                  <a:pt x="68580" y="114300"/>
                </a:cubicBezTo>
                <a:close/>
                <a:moveTo>
                  <a:pt x="114300" y="53340"/>
                </a:moveTo>
                <a:cubicBezTo>
                  <a:pt x="105883" y="53340"/>
                  <a:pt x="99060" y="60163"/>
                  <a:pt x="99060" y="68580"/>
                </a:cubicBezTo>
                <a:cubicBezTo>
                  <a:pt x="99060" y="76997"/>
                  <a:pt x="105883" y="83820"/>
                  <a:pt x="114300" y="83820"/>
                </a:cubicBezTo>
                <a:cubicBezTo>
                  <a:pt x="122717" y="83820"/>
                  <a:pt x="129540" y="76997"/>
                  <a:pt x="129540" y="68580"/>
                </a:cubicBezTo>
                <a:cubicBezTo>
                  <a:pt x="129540" y="60163"/>
                  <a:pt x="122717" y="53340"/>
                  <a:pt x="114300" y="53340"/>
                </a:cubicBezTo>
                <a:close/>
                <a:moveTo>
                  <a:pt x="243840" y="45872"/>
                </a:moveTo>
                <a:cubicBezTo>
                  <a:pt x="258094" y="54971"/>
                  <a:pt x="266715" y="70719"/>
                  <a:pt x="266700" y="87630"/>
                </a:cubicBezTo>
                <a:lnTo>
                  <a:pt x="266700" y="186690"/>
                </a:lnTo>
                <a:cubicBezTo>
                  <a:pt x="266700" y="230886"/>
                  <a:pt x="230886" y="266700"/>
                  <a:pt x="186690" y="266700"/>
                </a:cubicBezTo>
                <a:lnTo>
                  <a:pt x="87630" y="266700"/>
                </a:lnTo>
                <a:cubicBezTo>
                  <a:pt x="70719" y="266712"/>
                  <a:pt x="54973" y="258092"/>
                  <a:pt x="45872" y="243840"/>
                </a:cubicBezTo>
                <a:lnTo>
                  <a:pt x="186690" y="243840"/>
                </a:lnTo>
                <a:cubicBezTo>
                  <a:pt x="218253" y="243840"/>
                  <a:pt x="243840" y="218253"/>
                  <a:pt x="243840" y="186690"/>
                </a:cubicBezTo>
                <a:close/>
                <a:moveTo>
                  <a:pt x="114300" y="30480"/>
                </a:moveTo>
                <a:cubicBezTo>
                  <a:pt x="135342" y="30480"/>
                  <a:pt x="152400" y="47538"/>
                  <a:pt x="152400" y="68580"/>
                </a:cubicBezTo>
                <a:cubicBezTo>
                  <a:pt x="152400" y="89622"/>
                  <a:pt x="135342" y="106680"/>
                  <a:pt x="114300" y="106680"/>
                </a:cubicBezTo>
                <a:cubicBezTo>
                  <a:pt x="93258" y="106680"/>
                  <a:pt x="76200" y="89622"/>
                  <a:pt x="76200" y="68580"/>
                </a:cubicBezTo>
                <a:cubicBezTo>
                  <a:pt x="76200" y="47538"/>
                  <a:pt x="93258" y="30480"/>
                  <a:pt x="114300" y="30480"/>
                </a:cubicBezTo>
                <a:close/>
                <a:moveTo>
                  <a:pt x="49530" y="22860"/>
                </a:moveTo>
                <a:cubicBezTo>
                  <a:pt x="34801" y="22860"/>
                  <a:pt x="22860" y="34801"/>
                  <a:pt x="22860" y="49530"/>
                </a:cubicBezTo>
                <a:lnTo>
                  <a:pt x="22860" y="179070"/>
                </a:lnTo>
                <a:cubicBezTo>
                  <a:pt x="22860" y="193792"/>
                  <a:pt x="34808" y="205740"/>
                  <a:pt x="49530" y="205740"/>
                </a:cubicBezTo>
                <a:lnTo>
                  <a:pt x="179070" y="205740"/>
                </a:lnTo>
                <a:cubicBezTo>
                  <a:pt x="193799" y="205740"/>
                  <a:pt x="205740" y="193799"/>
                  <a:pt x="205740" y="179070"/>
                </a:cubicBezTo>
                <a:lnTo>
                  <a:pt x="205740" y="49530"/>
                </a:lnTo>
                <a:cubicBezTo>
                  <a:pt x="205740" y="34801"/>
                  <a:pt x="193799" y="22860"/>
                  <a:pt x="179070" y="22860"/>
                </a:cubicBezTo>
                <a:close/>
                <a:moveTo>
                  <a:pt x="49530" y="0"/>
                </a:moveTo>
                <a:lnTo>
                  <a:pt x="179070" y="0"/>
                </a:lnTo>
                <a:cubicBezTo>
                  <a:pt x="206424" y="0"/>
                  <a:pt x="228600" y="22175"/>
                  <a:pt x="228600" y="49530"/>
                </a:cubicBezTo>
                <a:lnTo>
                  <a:pt x="228600" y="179070"/>
                </a:lnTo>
                <a:cubicBezTo>
                  <a:pt x="228600" y="206424"/>
                  <a:pt x="206424" y="228600"/>
                  <a:pt x="179070" y="228600"/>
                </a:cubicBezTo>
                <a:lnTo>
                  <a:pt x="49530" y="228600"/>
                </a:lnTo>
                <a:cubicBezTo>
                  <a:pt x="22175" y="228600"/>
                  <a:pt x="0" y="206424"/>
                  <a:pt x="0" y="179070"/>
                </a:cubicBezTo>
                <a:lnTo>
                  <a:pt x="0" y="49530"/>
                </a:lnTo>
                <a:cubicBezTo>
                  <a:pt x="0" y="22175"/>
                  <a:pt x="22175" y="0"/>
                  <a:pt x="49530" y="0"/>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algn="ctr" fontAlgn="base">
              <a:spcBef>
                <a:spcPct val="0"/>
              </a:spcBef>
              <a:spcAft>
                <a:spcPct val="0"/>
              </a:spcAft>
            </a:pPr>
            <a:endParaRPr lang="en-GB" sz="1600" b="1">
              <a:ln w="3175">
                <a:noFill/>
              </a:ln>
              <a:gradFill>
                <a:gsLst>
                  <a:gs pos="76437">
                    <a:srgbClr val="FFFFFF"/>
                  </a:gs>
                  <a:gs pos="55747">
                    <a:srgbClr val="FFFFFF"/>
                  </a:gs>
                </a:gsLst>
                <a:path path="circle">
                  <a:fillToRect l="100000" b="100000"/>
                </a:path>
              </a:gradFill>
              <a:latin typeface="+mj-lt"/>
              <a:cs typeface="Segoe UI" pitchFamily="34" charset="0"/>
            </a:endParaRPr>
          </a:p>
        </p:txBody>
      </p:sp>
      <p:cxnSp>
        <p:nvCxnSpPr>
          <p:cNvPr id="28" name="Straight Connector 27">
            <a:extLst>
              <a:ext uri="{FF2B5EF4-FFF2-40B4-BE49-F238E27FC236}">
                <a16:creationId xmlns:a16="http://schemas.microsoft.com/office/drawing/2014/main" id="{51B84402-A636-A285-4E06-1EFCA8FA31FB}"/>
              </a:ext>
            </a:extLst>
          </p:cNvPr>
          <p:cNvCxnSpPr>
            <a:cxnSpLocks/>
          </p:cNvCxnSpPr>
          <p:nvPr/>
        </p:nvCxnSpPr>
        <p:spPr>
          <a:xfrm>
            <a:off x="863600" y="3681160"/>
            <a:ext cx="6506191"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Freeform: Shape 32">
            <a:extLst>
              <a:ext uri="{FF2B5EF4-FFF2-40B4-BE49-F238E27FC236}">
                <a16:creationId xmlns:a16="http://schemas.microsoft.com/office/drawing/2014/main" id="{DB057A49-CBAF-BC14-1094-C71B675EFB04}"/>
              </a:ext>
            </a:extLst>
          </p:cNvPr>
          <p:cNvSpPr>
            <a:spLocks/>
          </p:cNvSpPr>
          <p:nvPr/>
        </p:nvSpPr>
        <p:spPr bwMode="auto">
          <a:xfrm>
            <a:off x="7697337" y="4168080"/>
            <a:ext cx="3727901" cy="1858239"/>
          </a:xfrm>
          <a:prstGeom prst="roundRect">
            <a:avLst>
              <a:gd name="adj" fmla="val 4762"/>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1" name="Text Placeholder 5">
            <a:extLst>
              <a:ext uri="{FF2B5EF4-FFF2-40B4-BE49-F238E27FC236}">
                <a16:creationId xmlns:a16="http://schemas.microsoft.com/office/drawing/2014/main" id="{382100B4-F48F-AAB9-CF62-2BA0D918036D}"/>
              </a:ext>
            </a:extLst>
          </p:cNvPr>
          <p:cNvSpPr txBox="1">
            <a:spLocks/>
          </p:cNvSpPr>
          <p:nvPr/>
        </p:nvSpPr>
        <p:spPr>
          <a:xfrm>
            <a:off x="7980025" y="5084569"/>
            <a:ext cx="3347617" cy="18466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marR="0" lvl="0" indent="-114300"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Copilot for Microsoft 365</a:t>
            </a:r>
          </a:p>
        </p:txBody>
      </p:sp>
      <p:sp>
        <p:nvSpPr>
          <p:cNvPr id="31" name="Rectangle: Rounded Corners 26">
            <a:extLst>
              <a:ext uri="{FF2B5EF4-FFF2-40B4-BE49-F238E27FC236}">
                <a16:creationId xmlns:a16="http://schemas.microsoft.com/office/drawing/2014/main" id="{141CFC38-7A95-9B39-1123-CED249505C53}"/>
              </a:ext>
            </a:extLst>
          </p:cNvPr>
          <p:cNvSpPr/>
          <p:nvPr/>
        </p:nvSpPr>
        <p:spPr bwMode="auto">
          <a:xfrm>
            <a:off x="8386714" y="4418952"/>
            <a:ext cx="2323229" cy="365760"/>
          </a:xfrm>
          <a:prstGeom prst="roundRect">
            <a:avLst>
              <a:gd name="adj" fmla="val 19935"/>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50000">
                      <a:srgbClr val="8661C5"/>
                    </a:gs>
                    <a:gs pos="0">
                      <a:srgbClr val="0078D4"/>
                    </a:gs>
                    <a:gs pos="100000">
                      <a:srgbClr val="C73ECC"/>
                    </a:gs>
                  </a:gsLst>
                  <a:lin ang="2700000" scaled="1"/>
                </a:gradFill>
                <a:effectLst/>
                <a:uLnTx/>
                <a:uFillTx/>
                <a:latin typeface="Segoe UI Semibold"/>
                <a:ea typeface="+mn-ea"/>
                <a:cs typeface="+mn-cs"/>
              </a:rPr>
              <a:t>Microsoft AI solutions</a:t>
            </a:r>
          </a:p>
        </p:txBody>
      </p:sp>
      <p:sp>
        <p:nvSpPr>
          <p:cNvPr id="34" name="Graphic 32">
            <a:extLst>
              <a:ext uri="{FF2B5EF4-FFF2-40B4-BE49-F238E27FC236}">
                <a16:creationId xmlns:a16="http://schemas.microsoft.com/office/drawing/2014/main" id="{5F00FDD4-AD2C-14BC-0878-8728C10A43A2}"/>
              </a:ext>
            </a:extLst>
          </p:cNvPr>
          <p:cNvSpPr/>
          <p:nvPr/>
        </p:nvSpPr>
        <p:spPr>
          <a:xfrm>
            <a:off x="7979049" y="4431910"/>
            <a:ext cx="339928" cy="339845"/>
          </a:xfrm>
          <a:custGeom>
            <a:avLst/>
            <a:gdLst>
              <a:gd name="connsiteX0" fmla="*/ 128988 w 409676"/>
              <a:gd name="connsiteY0" fmla="*/ 289825 h 409576"/>
              <a:gd name="connsiteX1" fmla="*/ 148010 w 409676"/>
              <a:gd name="connsiteY1" fmla="*/ 295832 h 409576"/>
              <a:gd name="connsiteX2" fmla="*/ 148010 w 409676"/>
              <a:gd name="connsiteY2" fmla="*/ 295741 h 409576"/>
              <a:gd name="connsiteX3" fmla="*/ 178205 w 409676"/>
              <a:gd name="connsiteY3" fmla="*/ 275900 h 409576"/>
              <a:gd name="connsiteX4" fmla="*/ 192153 w 409676"/>
              <a:gd name="connsiteY4" fmla="*/ 233486 h 409576"/>
              <a:gd name="connsiteX5" fmla="*/ 233497 w 409676"/>
              <a:gd name="connsiteY5" fmla="*/ 192255 h 409576"/>
              <a:gd name="connsiteX6" fmla="*/ 273954 w 409676"/>
              <a:gd name="connsiteY6" fmla="*/ 179104 h 409576"/>
              <a:gd name="connsiteX7" fmla="*/ 294049 w 409676"/>
              <a:gd name="connsiteY7" fmla="*/ 137242 h 409576"/>
              <a:gd name="connsiteX8" fmla="*/ 272771 w 409676"/>
              <a:gd name="connsiteY8" fmla="*/ 116757 h 409576"/>
              <a:gd name="connsiteX9" fmla="*/ 232838 w 409676"/>
              <a:gd name="connsiteY9" fmla="*/ 103787 h 409576"/>
              <a:gd name="connsiteX10" fmla="*/ 191380 w 409676"/>
              <a:gd name="connsiteY10" fmla="*/ 62306 h 409576"/>
              <a:gd name="connsiteX11" fmla="*/ 178228 w 409676"/>
              <a:gd name="connsiteY11" fmla="*/ 21872 h 409576"/>
              <a:gd name="connsiteX12" fmla="*/ 136193 w 409676"/>
              <a:gd name="connsiteY12" fmla="*/ 1916 h 409576"/>
              <a:gd name="connsiteX13" fmla="*/ 116063 w 409676"/>
              <a:gd name="connsiteY13" fmla="*/ 22373 h 409576"/>
              <a:gd name="connsiteX14" fmla="*/ 102798 w 409676"/>
              <a:gd name="connsiteY14" fmla="*/ 63148 h 409576"/>
              <a:gd name="connsiteX15" fmla="*/ 62523 w 409676"/>
              <a:gd name="connsiteY15" fmla="*/ 103787 h 409576"/>
              <a:gd name="connsiteX16" fmla="*/ 22089 w 409676"/>
              <a:gd name="connsiteY16" fmla="*/ 116780 h 409576"/>
              <a:gd name="connsiteX17" fmla="*/ 1827 w 409676"/>
              <a:gd name="connsiteY17" fmla="*/ 158597 h 409576"/>
              <a:gd name="connsiteX18" fmla="*/ 22475 w 409676"/>
              <a:gd name="connsiteY18" fmla="*/ 178990 h 409576"/>
              <a:gd name="connsiteX19" fmla="*/ 62386 w 409676"/>
              <a:gd name="connsiteY19" fmla="*/ 191937 h 409576"/>
              <a:gd name="connsiteX20" fmla="*/ 103844 w 409676"/>
              <a:gd name="connsiteY20" fmla="*/ 233486 h 409576"/>
              <a:gd name="connsiteX21" fmla="*/ 116996 w 409676"/>
              <a:gd name="connsiteY21" fmla="*/ 273875 h 409576"/>
              <a:gd name="connsiteX22" fmla="*/ 128988 w 409676"/>
              <a:gd name="connsiteY22" fmla="*/ 289803 h 409576"/>
              <a:gd name="connsiteX23" fmla="*/ 120478 w 409676"/>
              <a:gd name="connsiteY23" fmla="*/ 193120 h 409576"/>
              <a:gd name="connsiteX24" fmla="*/ 112218 w 409676"/>
              <a:gd name="connsiteY24" fmla="*/ 183723 h 409576"/>
              <a:gd name="connsiteX25" fmla="*/ 112286 w 409676"/>
              <a:gd name="connsiteY25" fmla="*/ 183723 h 409576"/>
              <a:gd name="connsiteX26" fmla="*/ 73149 w 409676"/>
              <a:gd name="connsiteY26" fmla="*/ 159535 h 409576"/>
              <a:gd name="connsiteX27" fmla="*/ 36742 w 409676"/>
              <a:gd name="connsiteY27" fmla="*/ 147976 h 409576"/>
              <a:gd name="connsiteX28" fmla="*/ 73399 w 409676"/>
              <a:gd name="connsiteY28" fmla="*/ 136053 h 409576"/>
              <a:gd name="connsiteX29" fmla="*/ 111854 w 409676"/>
              <a:gd name="connsiteY29" fmla="*/ 111819 h 409576"/>
              <a:gd name="connsiteX30" fmla="*/ 135541 w 409676"/>
              <a:gd name="connsiteY30" fmla="*/ 72955 h 409576"/>
              <a:gd name="connsiteX31" fmla="*/ 147259 w 409676"/>
              <a:gd name="connsiteY31" fmla="*/ 36958 h 409576"/>
              <a:gd name="connsiteX32" fmla="*/ 159000 w 409676"/>
              <a:gd name="connsiteY32" fmla="*/ 73069 h 409576"/>
              <a:gd name="connsiteX33" fmla="*/ 222280 w 409676"/>
              <a:gd name="connsiteY33" fmla="*/ 136166 h 409576"/>
              <a:gd name="connsiteX34" fmla="*/ 259141 w 409676"/>
              <a:gd name="connsiteY34" fmla="*/ 148044 h 409576"/>
              <a:gd name="connsiteX35" fmla="*/ 222962 w 409676"/>
              <a:gd name="connsiteY35" fmla="*/ 159762 h 409576"/>
              <a:gd name="connsiteX36" fmla="*/ 159842 w 409676"/>
              <a:gd name="connsiteY36" fmla="*/ 222905 h 409576"/>
              <a:gd name="connsiteX37" fmla="*/ 148124 w 409676"/>
              <a:gd name="connsiteY37" fmla="*/ 258902 h 409576"/>
              <a:gd name="connsiteX38" fmla="*/ 136405 w 409676"/>
              <a:gd name="connsiteY38" fmla="*/ 222837 h 409576"/>
              <a:gd name="connsiteX39" fmla="*/ 120478 w 409676"/>
              <a:gd name="connsiteY39" fmla="*/ 193120 h 409576"/>
              <a:gd name="connsiteX40" fmla="*/ 303444 w 409676"/>
              <a:gd name="connsiteY40" fmla="*/ 404666 h 409576"/>
              <a:gd name="connsiteX41" fmla="*/ 294115 w 409676"/>
              <a:gd name="connsiteY41" fmla="*/ 392174 h 409576"/>
              <a:gd name="connsiteX42" fmla="*/ 286651 w 409676"/>
              <a:gd name="connsiteY42" fmla="*/ 369260 h 409576"/>
              <a:gd name="connsiteX43" fmla="*/ 267970 w 409676"/>
              <a:gd name="connsiteY43" fmla="*/ 350533 h 409576"/>
              <a:gd name="connsiteX44" fmla="*/ 245421 w 409676"/>
              <a:gd name="connsiteY44" fmla="*/ 343184 h 409576"/>
              <a:gd name="connsiteX45" fmla="*/ 227650 w 409676"/>
              <a:gd name="connsiteY45" fmla="*/ 318541 h 409576"/>
              <a:gd name="connsiteX46" fmla="*/ 245193 w 409676"/>
              <a:gd name="connsiteY46" fmla="*/ 293967 h 409576"/>
              <a:gd name="connsiteX47" fmla="*/ 268084 w 409676"/>
              <a:gd name="connsiteY47" fmla="*/ 286549 h 409576"/>
              <a:gd name="connsiteX48" fmla="*/ 286287 w 409676"/>
              <a:gd name="connsiteY48" fmla="*/ 267913 h 409576"/>
              <a:gd name="connsiteX49" fmla="*/ 293659 w 409676"/>
              <a:gd name="connsiteY49" fmla="*/ 245341 h 409576"/>
              <a:gd name="connsiteX50" fmla="*/ 326655 w 409676"/>
              <a:gd name="connsiteY50" fmla="*/ 229088 h 409576"/>
              <a:gd name="connsiteX51" fmla="*/ 342740 w 409676"/>
              <a:gd name="connsiteY51" fmla="*/ 244863 h 409576"/>
              <a:gd name="connsiteX52" fmla="*/ 350226 w 409676"/>
              <a:gd name="connsiteY52" fmla="*/ 267936 h 409576"/>
              <a:gd name="connsiteX53" fmla="*/ 368885 w 409676"/>
              <a:gd name="connsiteY53" fmla="*/ 286503 h 409576"/>
              <a:gd name="connsiteX54" fmla="*/ 391457 w 409676"/>
              <a:gd name="connsiteY54" fmla="*/ 293853 h 409576"/>
              <a:gd name="connsiteX55" fmla="*/ 408486 w 409676"/>
              <a:gd name="connsiteY55" fmla="*/ 326382 h 409576"/>
              <a:gd name="connsiteX56" fmla="*/ 392344 w 409676"/>
              <a:gd name="connsiteY56" fmla="*/ 343116 h 409576"/>
              <a:gd name="connsiteX57" fmla="*/ 369272 w 409676"/>
              <a:gd name="connsiteY57" fmla="*/ 350602 h 409576"/>
              <a:gd name="connsiteX58" fmla="*/ 350659 w 409676"/>
              <a:gd name="connsiteY58" fmla="*/ 369306 h 409576"/>
              <a:gd name="connsiteX59" fmla="*/ 343332 w 409676"/>
              <a:gd name="connsiteY59" fmla="*/ 391809 h 409576"/>
              <a:gd name="connsiteX60" fmla="*/ 333661 w 409676"/>
              <a:gd name="connsiteY60" fmla="*/ 404779 h 409576"/>
              <a:gd name="connsiteX61" fmla="*/ 303444 w 409676"/>
              <a:gd name="connsiteY61" fmla="*/ 404666 h 409576"/>
              <a:gd name="connsiteX62" fmla="*/ 280007 w 409676"/>
              <a:gd name="connsiteY62" fmla="*/ 318587 h 409576"/>
              <a:gd name="connsiteX63" fmla="*/ 318666 w 409676"/>
              <a:gd name="connsiteY63" fmla="*/ 357473 h 409576"/>
              <a:gd name="connsiteX64" fmla="*/ 357348 w 409676"/>
              <a:gd name="connsiteY64" fmla="*/ 318791 h 409576"/>
              <a:gd name="connsiteX65" fmla="*/ 318257 w 409676"/>
              <a:gd name="connsiteY65" fmla="*/ 279927 h 409576"/>
              <a:gd name="connsiteX66" fmla="*/ 279984 w 409676"/>
              <a:gd name="connsiteY66" fmla="*/ 318609 h 4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09676" h="409576">
                <a:moveTo>
                  <a:pt x="128988" y="289825"/>
                </a:moveTo>
                <a:cubicBezTo>
                  <a:pt x="134562" y="293762"/>
                  <a:pt x="141207" y="295855"/>
                  <a:pt x="148010" y="295832"/>
                </a:cubicBezTo>
                <a:lnTo>
                  <a:pt x="148010" y="295741"/>
                </a:lnTo>
                <a:cubicBezTo>
                  <a:pt x="161137" y="295764"/>
                  <a:pt x="173015" y="287959"/>
                  <a:pt x="178205" y="275900"/>
                </a:cubicBezTo>
                <a:lnTo>
                  <a:pt x="192153" y="233486"/>
                </a:lnTo>
                <a:cubicBezTo>
                  <a:pt x="198688" y="214008"/>
                  <a:pt x="214002" y="198736"/>
                  <a:pt x="233497" y="192255"/>
                </a:cubicBezTo>
                <a:lnTo>
                  <a:pt x="273954" y="179104"/>
                </a:lnTo>
                <a:cubicBezTo>
                  <a:pt x="291063" y="173092"/>
                  <a:pt x="300060" y="154350"/>
                  <a:pt x="294049" y="137242"/>
                </a:cubicBezTo>
                <a:cubicBezTo>
                  <a:pt x="290601" y="127429"/>
                  <a:pt x="282708" y="119830"/>
                  <a:pt x="272771" y="116757"/>
                </a:cubicBezTo>
                <a:lnTo>
                  <a:pt x="232838" y="103787"/>
                </a:lnTo>
                <a:cubicBezTo>
                  <a:pt x="213249" y="97273"/>
                  <a:pt x="197883" y="81898"/>
                  <a:pt x="191380" y="62306"/>
                </a:cubicBezTo>
                <a:lnTo>
                  <a:pt x="178228" y="21872"/>
                </a:lnTo>
                <a:cubicBezTo>
                  <a:pt x="172132" y="4754"/>
                  <a:pt x="153311" y="-4181"/>
                  <a:pt x="136193" y="1916"/>
                </a:cubicBezTo>
                <a:cubicBezTo>
                  <a:pt x="126706" y="5295"/>
                  <a:pt x="119289" y="12833"/>
                  <a:pt x="116063" y="22373"/>
                </a:cubicBezTo>
                <a:lnTo>
                  <a:pt x="102798" y="63148"/>
                </a:lnTo>
                <a:cubicBezTo>
                  <a:pt x="96316" y="82155"/>
                  <a:pt x="81470" y="97135"/>
                  <a:pt x="62523" y="103787"/>
                </a:cubicBezTo>
                <a:lnTo>
                  <a:pt x="22089" y="116780"/>
                </a:lnTo>
                <a:cubicBezTo>
                  <a:pt x="4946" y="122732"/>
                  <a:pt x="-4125" y="141454"/>
                  <a:pt x="1827" y="158597"/>
                </a:cubicBezTo>
                <a:cubicBezTo>
                  <a:pt x="5172" y="168229"/>
                  <a:pt x="12801" y="175765"/>
                  <a:pt x="22475" y="178990"/>
                </a:cubicBezTo>
                <a:lnTo>
                  <a:pt x="62386" y="191937"/>
                </a:lnTo>
                <a:cubicBezTo>
                  <a:pt x="81969" y="198499"/>
                  <a:pt x="97324" y="213890"/>
                  <a:pt x="103844" y="233486"/>
                </a:cubicBezTo>
                <a:lnTo>
                  <a:pt x="116996" y="273875"/>
                </a:lnTo>
                <a:cubicBezTo>
                  <a:pt x="119249" y="280314"/>
                  <a:pt x="123436" y="285889"/>
                  <a:pt x="128988" y="289803"/>
                </a:cubicBezTo>
                <a:close/>
                <a:moveTo>
                  <a:pt x="120478" y="193120"/>
                </a:moveTo>
                <a:cubicBezTo>
                  <a:pt x="117940" y="189805"/>
                  <a:pt x="115181" y="186665"/>
                  <a:pt x="112218" y="183723"/>
                </a:cubicBezTo>
                <a:lnTo>
                  <a:pt x="112286" y="183723"/>
                </a:lnTo>
                <a:cubicBezTo>
                  <a:pt x="101298" y="172728"/>
                  <a:pt x="87897" y="164445"/>
                  <a:pt x="73149" y="159535"/>
                </a:cubicBezTo>
                <a:lnTo>
                  <a:pt x="36742" y="147976"/>
                </a:lnTo>
                <a:lnTo>
                  <a:pt x="73399" y="136053"/>
                </a:lnTo>
                <a:cubicBezTo>
                  <a:pt x="87906" y="131030"/>
                  <a:pt x="101063" y="122738"/>
                  <a:pt x="111854" y="111819"/>
                </a:cubicBezTo>
                <a:cubicBezTo>
                  <a:pt x="122598" y="100831"/>
                  <a:pt x="130698" y="87540"/>
                  <a:pt x="135541" y="72955"/>
                </a:cubicBezTo>
                <a:lnTo>
                  <a:pt x="147259" y="36958"/>
                </a:lnTo>
                <a:lnTo>
                  <a:pt x="159000" y="73069"/>
                </a:lnTo>
                <a:cubicBezTo>
                  <a:pt x="168935" y="102921"/>
                  <a:pt x="192399" y="126318"/>
                  <a:pt x="222280" y="136166"/>
                </a:cubicBezTo>
                <a:lnTo>
                  <a:pt x="259141" y="148044"/>
                </a:lnTo>
                <a:lnTo>
                  <a:pt x="222962" y="159762"/>
                </a:lnTo>
                <a:cubicBezTo>
                  <a:pt x="193143" y="169679"/>
                  <a:pt x="169747" y="193081"/>
                  <a:pt x="159842" y="222905"/>
                </a:cubicBezTo>
                <a:lnTo>
                  <a:pt x="148124" y="258902"/>
                </a:lnTo>
                <a:lnTo>
                  <a:pt x="136405" y="222837"/>
                </a:lnTo>
                <a:cubicBezTo>
                  <a:pt x="132827" y="212097"/>
                  <a:pt x="127441" y="202047"/>
                  <a:pt x="120478" y="193120"/>
                </a:cubicBezTo>
                <a:close/>
                <a:moveTo>
                  <a:pt x="303444" y="404666"/>
                </a:moveTo>
                <a:cubicBezTo>
                  <a:pt x="299109" y="401576"/>
                  <a:pt x="295846" y="397207"/>
                  <a:pt x="294115" y="392174"/>
                </a:cubicBezTo>
                <a:lnTo>
                  <a:pt x="286651" y="369260"/>
                </a:lnTo>
                <a:cubicBezTo>
                  <a:pt x="283739" y="360413"/>
                  <a:pt x="276810" y="353466"/>
                  <a:pt x="267970" y="350533"/>
                </a:cubicBezTo>
                <a:lnTo>
                  <a:pt x="245421" y="343184"/>
                </a:lnTo>
                <a:cubicBezTo>
                  <a:pt x="234838" y="339614"/>
                  <a:pt x="227695" y="329709"/>
                  <a:pt x="227650" y="318541"/>
                </a:cubicBezTo>
                <a:cubicBezTo>
                  <a:pt x="227656" y="307446"/>
                  <a:pt x="234701" y="297578"/>
                  <a:pt x="245193" y="293967"/>
                </a:cubicBezTo>
                <a:lnTo>
                  <a:pt x="268084" y="286549"/>
                </a:lnTo>
                <a:cubicBezTo>
                  <a:pt x="276708" y="283486"/>
                  <a:pt x="283429" y="276605"/>
                  <a:pt x="286287" y="267913"/>
                </a:cubicBezTo>
                <a:lnTo>
                  <a:pt x="293659" y="245341"/>
                </a:lnTo>
                <a:cubicBezTo>
                  <a:pt x="298283" y="231741"/>
                  <a:pt x="313055" y="224464"/>
                  <a:pt x="326655" y="229088"/>
                </a:cubicBezTo>
                <a:cubicBezTo>
                  <a:pt x="334135" y="231629"/>
                  <a:pt x="340053" y="237434"/>
                  <a:pt x="342740" y="244863"/>
                </a:cubicBezTo>
                <a:lnTo>
                  <a:pt x="350226" y="267936"/>
                </a:lnTo>
                <a:cubicBezTo>
                  <a:pt x="353198" y="276703"/>
                  <a:pt x="360102" y="283575"/>
                  <a:pt x="368885" y="286503"/>
                </a:cubicBezTo>
                <a:lnTo>
                  <a:pt x="391457" y="293853"/>
                </a:lnTo>
                <a:cubicBezTo>
                  <a:pt x="405141" y="298133"/>
                  <a:pt x="412766" y="312696"/>
                  <a:pt x="408486" y="326382"/>
                </a:cubicBezTo>
                <a:cubicBezTo>
                  <a:pt x="406045" y="334191"/>
                  <a:pt x="400063" y="340394"/>
                  <a:pt x="392344" y="343116"/>
                </a:cubicBezTo>
                <a:lnTo>
                  <a:pt x="369272" y="350602"/>
                </a:lnTo>
                <a:cubicBezTo>
                  <a:pt x="360477" y="353571"/>
                  <a:pt x="353585" y="360495"/>
                  <a:pt x="350659" y="369306"/>
                </a:cubicBezTo>
                <a:lnTo>
                  <a:pt x="343332" y="391809"/>
                </a:lnTo>
                <a:cubicBezTo>
                  <a:pt x="341557" y="397043"/>
                  <a:pt x="338189" y="401594"/>
                  <a:pt x="333661" y="404779"/>
                </a:cubicBezTo>
                <a:cubicBezTo>
                  <a:pt x="324605" y="411219"/>
                  <a:pt x="312452" y="411171"/>
                  <a:pt x="303444" y="404666"/>
                </a:cubicBezTo>
                <a:close/>
                <a:moveTo>
                  <a:pt x="280007" y="318587"/>
                </a:moveTo>
                <a:cubicBezTo>
                  <a:pt x="298117" y="325026"/>
                  <a:pt x="312334" y="339325"/>
                  <a:pt x="318666" y="357473"/>
                </a:cubicBezTo>
                <a:cubicBezTo>
                  <a:pt x="325069" y="339407"/>
                  <a:pt x="339282" y="325194"/>
                  <a:pt x="357348" y="318791"/>
                </a:cubicBezTo>
                <a:cubicBezTo>
                  <a:pt x="339122" y="312400"/>
                  <a:pt x="324755" y="298117"/>
                  <a:pt x="318257" y="279927"/>
                </a:cubicBezTo>
                <a:cubicBezTo>
                  <a:pt x="311908" y="297885"/>
                  <a:pt x="297874" y="312070"/>
                  <a:pt x="279984" y="318609"/>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algn="ctr" fontAlgn="base">
              <a:spcBef>
                <a:spcPct val="0"/>
              </a:spcBef>
              <a:spcAft>
                <a:spcPct val="0"/>
              </a:spcAft>
            </a:pPr>
            <a:endParaRPr lang="en-US" sz="1600" b="1">
              <a:ln w="3175">
                <a:noFill/>
              </a:ln>
              <a:gradFill>
                <a:gsLst>
                  <a:gs pos="76437">
                    <a:srgbClr val="FFFFFF"/>
                  </a:gs>
                  <a:gs pos="55747">
                    <a:srgbClr val="FFFFFF"/>
                  </a:gs>
                </a:gsLst>
                <a:path path="circle">
                  <a:fillToRect l="100000" b="100000"/>
                </a:path>
              </a:gradFill>
              <a:latin typeface="+mj-lt"/>
              <a:cs typeface="Segoe UI" pitchFamily="34" charset="0"/>
            </a:endParaRPr>
          </a:p>
        </p:txBody>
      </p:sp>
      <p:sp>
        <p:nvSpPr>
          <p:cNvPr id="36" name="Rectangle: Rounded Corners 26">
            <a:extLst>
              <a:ext uri="{FF2B5EF4-FFF2-40B4-BE49-F238E27FC236}">
                <a16:creationId xmlns:a16="http://schemas.microsoft.com/office/drawing/2014/main" id="{EF2C3AB6-C695-5E18-A7FD-61B802B8D9D2}"/>
              </a:ext>
            </a:extLst>
          </p:cNvPr>
          <p:cNvSpPr/>
          <p:nvPr/>
        </p:nvSpPr>
        <p:spPr bwMode="auto">
          <a:xfrm>
            <a:off x="863600" y="3721573"/>
            <a:ext cx="6615372" cy="365760"/>
          </a:xfrm>
          <a:prstGeom prst="roundRect">
            <a:avLst>
              <a:gd name="adj" fmla="val 0"/>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flip="none" rotWithShape="1">
                  <a:gsLst>
                    <a:gs pos="37000">
                      <a:srgbClr val="0078D4"/>
                    </a:gs>
                    <a:gs pos="100000">
                      <a:schemeClr val="accent3"/>
                    </a:gs>
                  </a:gsLst>
                  <a:path path="circle">
                    <a:fillToRect r="100000" b="100000"/>
                  </a:path>
                  <a:tileRect l="-100000" t="-100000"/>
                </a:gradFill>
                <a:effectLst/>
                <a:uLnTx/>
                <a:uFillTx/>
                <a:latin typeface="Segoe UI Semibold"/>
                <a:ea typeface="+mn-ea"/>
                <a:cs typeface="+mn-cs"/>
              </a:rPr>
              <a:t>Use cases</a:t>
            </a:r>
          </a:p>
        </p:txBody>
      </p:sp>
      <p:pic>
        <p:nvPicPr>
          <p:cNvPr id="13" name="Picture 12" descr="People in discussion">
            <a:extLst>
              <a:ext uri="{FF2B5EF4-FFF2-40B4-BE49-F238E27FC236}">
                <a16:creationId xmlns:a16="http://schemas.microsoft.com/office/drawing/2014/main" id="{D4DEB654-4B3F-05C1-244E-84D7DA6E4AA3}"/>
              </a:ext>
            </a:extLst>
          </p:cNvPr>
          <p:cNvPicPr>
            <a:picLocks/>
          </p:cNvPicPr>
          <p:nvPr/>
        </p:nvPicPr>
        <p:blipFill>
          <a:blip r:embed="rId4" cstate="screen">
            <a:extLst>
              <a:ext uri="{28A0092B-C50C-407E-A947-70E740481C1C}">
                <a14:useLocalDpi xmlns:a14="http://schemas.microsoft.com/office/drawing/2010/main"/>
              </a:ext>
            </a:extLst>
          </a:blip>
          <a:srcRect/>
          <a:stretch/>
        </p:blipFill>
        <p:spPr>
          <a:xfrm>
            <a:off x="700961" y="1597864"/>
            <a:ext cx="6831468" cy="1556578"/>
          </a:xfrm>
          <a:prstGeom prst="roundRect">
            <a:avLst>
              <a:gd name="adj" fmla="val 3554"/>
            </a:avLst>
          </a:prstGeom>
          <a:ln w="12700">
            <a:solidFill>
              <a:schemeClr val="bg1"/>
            </a:solidFill>
          </a:ln>
          <a:effectLst>
            <a:outerShdw blurRad="127000" dist="127000" dir="2700000" algn="tl" rotWithShape="0">
              <a:prstClr val="black">
                <a:alpha val="10000"/>
              </a:prstClr>
            </a:outerShdw>
          </a:effectLst>
        </p:spPr>
      </p:pic>
      <p:pic>
        <p:nvPicPr>
          <p:cNvPr id="4" name="Picture 3" descr="A close-up of a colorful object&#10;&#10;Description automatically generated">
            <a:extLst>
              <a:ext uri="{FF2B5EF4-FFF2-40B4-BE49-F238E27FC236}">
                <a16:creationId xmlns:a16="http://schemas.microsoft.com/office/drawing/2014/main" id="{117603C2-CE06-83AC-FF8C-D5475D96E41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171345" y="4580362"/>
            <a:ext cx="3020655" cy="2277638"/>
          </a:xfrm>
          <a:prstGeom prst="rect">
            <a:avLst/>
          </a:prstGeom>
        </p:spPr>
      </p:pic>
    </p:spTree>
    <p:extLst>
      <p:ext uri="{BB962C8B-B14F-4D97-AF65-F5344CB8AC3E}">
        <p14:creationId xmlns:p14="http://schemas.microsoft.com/office/powerpoint/2010/main" val="30977195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FFFB5-7077-89A4-73AE-3E6CCD4FD4E4}"/>
              </a:ext>
            </a:extLst>
          </p:cNvPr>
          <p:cNvSpPr>
            <a:spLocks noGrp="1"/>
          </p:cNvSpPr>
          <p:nvPr>
            <p:ph type="title"/>
          </p:nvPr>
        </p:nvSpPr>
        <p:spPr/>
        <p:txBody>
          <a:bodyPr/>
          <a:lstStyle/>
          <a:p>
            <a:r>
              <a:rPr lang="en-US"/>
              <a:t>KPI – Impact on cost per leads</a:t>
            </a:r>
          </a:p>
        </p:txBody>
      </p:sp>
      <p:pic>
        <p:nvPicPr>
          <p:cNvPr id="3" name="Picture 2">
            <a:extLst>
              <a:ext uri="{FF2B5EF4-FFF2-40B4-BE49-F238E27FC236}">
                <a16:creationId xmlns:a16="http://schemas.microsoft.com/office/drawing/2014/main" id="{FED7435C-732F-28C6-A281-3B1FA8A6A5A3}"/>
              </a:ext>
              <a:ext uri="{C183D7F6-B498-43B3-948B-1728B52AA6E4}">
                <adec:decorative xmlns:adec="http://schemas.microsoft.com/office/drawing/2017/decorative" val="1"/>
              </a:ext>
            </a:extLst>
          </p:cNvPr>
          <p:cNvPicPr>
            <a:picLocks noChangeAspect="1"/>
          </p:cNvPicPr>
          <p:nvPr/>
        </p:nvPicPr>
        <p:blipFill rotWithShape="1">
          <a:blip r:embed="rId2" cstate="screen">
            <a:alphaModFix amt="50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l="18253" t="13873" r="10815" b="20451"/>
          <a:stretch/>
        </p:blipFill>
        <p:spPr>
          <a:xfrm>
            <a:off x="589069" y="1457960"/>
            <a:ext cx="11013862" cy="4820010"/>
          </a:xfrm>
          <a:prstGeom prst="roundRect">
            <a:avLst>
              <a:gd name="adj" fmla="val 2585"/>
            </a:avLst>
          </a:prstGeom>
          <a:solidFill>
            <a:schemeClr val="bg1"/>
          </a:solidFill>
          <a:ln>
            <a:solidFill>
              <a:schemeClr val="bg1"/>
            </a:solidFill>
          </a:ln>
          <a:effectLst>
            <a:outerShdw blurRad="223661" dist="140295" dir="2700000" algn="tl" rotWithShape="0">
              <a:schemeClr val="accent1">
                <a:alpha val="15000"/>
              </a:schemeClr>
            </a:outerShdw>
          </a:effectLst>
        </p:spPr>
      </p:pic>
      <p:sp>
        <p:nvSpPr>
          <p:cNvPr id="5" name="Text Placeholder 33">
            <a:extLst>
              <a:ext uri="{FF2B5EF4-FFF2-40B4-BE49-F238E27FC236}">
                <a16:creationId xmlns:a16="http://schemas.microsoft.com/office/drawing/2014/main" id="{1B9D6020-AF30-E9F8-17B0-AD87458D0E88}"/>
              </a:ext>
            </a:extLst>
          </p:cNvPr>
          <p:cNvSpPr txBox="1">
            <a:spLocks/>
          </p:cNvSpPr>
          <p:nvPr/>
        </p:nvSpPr>
        <p:spPr>
          <a:xfrm>
            <a:off x="863599" y="3344427"/>
            <a:ext cx="6898062" cy="482633"/>
          </a:xfrm>
          <a:prstGeom prst="rect">
            <a:avLst/>
          </a:prstGeom>
        </p:spPr>
        <p:txBody>
          <a:bodyPr wrap="square" lIns="0" tIns="45720" rIns="91440" bIns="4572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32597"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200" i="0" u="none" strike="noStrike" kern="1200" cap="none" spc="0" normalizeH="0" baseline="0" noProof="0">
                <a:ln>
                  <a:noFill/>
                </a:ln>
                <a:solidFill>
                  <a:srgbClr val="000000"/>
                </a:solidFill>
                <a:effectLst/>
                <a:uLnTx/>
                <a:uFillTx/>
                <a:latin typeface="Segoe UI"/>
                <a:cs typeface="Segoe UI"/>
              </a:rPr>
              <a:t>Cost Per Lead (CPL) </a:t>
            </a:r>
            <a:r>
              <a:rPr kumimoji="0" lang="en-US" sz="1200" b="0" i="0" u="none" strike="noStrike" kern="1200" cap="none" spc="0" normalizeH="0" baseline="0" noProof="0">
                <a:ln>
                  <a:noFill/>
                </a:ln>
                <a:solidFill>
                  <a:srgbClr val="000000"/>
                </a:solidFill>
                <a:effectLst/>
                <a:uLnTx/>
                <a:uFillTx/>
                <a:latin typeface="Segoe UI"/>
                <a:cs typeface="Segoe UI"/>
              </a:rPr>
              <a:t>is a crucial metric used to measure and monitor the effectiveness of marketing campaigns. It represents the amount of money a business spends to generate a single new lead. </a:t>
            </a:r>
            <a:endParaRPr lang="en-US" sz="1200" b="0" i="0" u="none" strike="noStrike" kern="1200" cap="none" spc="0" normalizeH="0" baseline="0" noProof="0">
              <a:ln>
                <a:noFill/>
              </a:ln>
              <a:solidFill>
                <a:srgbClr val="000000"/>
              </a:solidFill>
              <a:effectLst/>
              <a:uLnTx/>
              <a:uFillTx/>
              <a:latin typeface="Segoe UI"/>
              <a:cs typeface="Segoe UI"/>
            </a:endParaRPr>
          </a:p>
        </p:txBody>
      </p:sp>
      <p:sp>
        <p:nvSpPr>
          <p:cNvPr id="6" name="Freeform: Shape 32">
            <a:extLst>
              <a:ext uri="{FF2B5EF4-FFF2-40B4-BE49-F238E27FC236}">
                <a16:creationId xmlns:a16="http://schemas.microsoft.com/office/drawing/2014/main" id="{31922DE7-1793-6984-01E6-8C850F09BD37}"/>
              </a:ext>
            </a:extLst>
          </p:cNvPr>
          <p:cNvSpPr>
            <a:spLocks/>
          </p:cNvSpPr>
          <p:nvPr/>
        </p:nvSpPr>
        <p:spPr bwMode="auto">
          <a:xfrm>
            <a:off x="7697337" y="1579850"/>
            <a:ext cx="3727901" cy="2466340"/>
          </a:xfrm>
          <a:prstGeom prst="roundRect">
            <a:avLst>
              <a:gd name="adj" fmla="val 4762"/>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 name="Rectangle: Rounded Corners 26">
            <a:extLst>
              <a:ext uri="{FF2B5EF4-FFF2-40B4-BE49-F238E27FC236}">
                <a16:creationId xmlns:a16="http://schemas.microsoft.com/office/drawing/2014/main" id="{D1253126-8205-D179-7879-B34F7D90496A}"/>
              </a:ext>
            </a:extLst>
          </p:cNvPr>
          <p:cNvSpPr/>
          <p:nvPr/>
        </p:nvSpPr>
        <p:spPr bwMode="auto">
          <a:xfrm>
            <a:off x="8386714" y="1840976"/>
            <a:ext cx="994409" cy="365760"/>
          </a:xfrm>
          <a:prstGeom prst="roundRect">
            <a:avLst>
              <a:gd name="adj" fmla="val 19935"/>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50000">
                      <a:srgbClr val="8661C5"/>
                    </a:gs>
                    <a:gs pos="0">
                      <a:srgbClr val="0078D4"/>
                    </a:gs>
                    <a:gs pos="100000">
                      <a:srgbClr val="C73ECC"/>
                    </a:gs>
                  </a:gsLst>
                  <a:lin ang="2700000" scaled="1"/>
                </a:gradFill>
                <a:effectLst/>
                <a:uLnTx/>
                <a:uFillTx/>
                <a:latin typeface="Segoe UI Semibold"/>
                <a:ea typeface="+mn-ea"/>
                <a:cs typeface="+mn-cs"/>
              </a:rPr>
              <a:t>Roles</a:t>
            </a:r>
          </a:p>
        </p:txBody>
      </p:sp>
      <p:sp>
        <p:nvSpPr>
          <p:cNvPr id="9" name="Text Placeholder 5">
            <a:extLst>
              <a:ext uri="{FF2B5EF4-FFF2-40B4-BE49-F238E27FC236}">
                <a16:creationId xmlns:a16="http://schemas.microsoft.com/office/drawing/2014/main" id="{02C57E77-7FF3-6C1B-0126-9CE7D317F8DA}"/>
              </a:ext>
            </a:extLst>
          </p:cNvPr>
          <p:cNvSpPr txBox="1">
            <a:spLocks/>
          </p:cNvSpPr>
          <p:nvPr/>
        </p:nvSpPr>
        <p:spPr>
          <a:xfrm>
            <a:off x="7980025" y="2470651"/>
            <a:ext cx="2364979" cy="369332"/>
          </a:xfrm>
          <a:prstGeom prst="rect">
            <a:avLst/>
          </a:prstGeom>
        </p:spPr>
        <p:txBody>
          <a:bodyPr vert="horz" wrap="square" lIns="0" tIns="0" rIns="0" bIns="0" rtlCol="0">
            <a:spAutoFit/>
          </a:bodyPr>
          <a:lstStyle>
            <a:defPPr>
              <a:defRPr lang="en-US"/>
            </a:defPPr>
            <a:lvl1pPr marR="0" lvl="0" indent="0" defTabSz="582780" fontAlgn="auto">
              <a:lnSpc>
                <a:spcPct val="100000"/>
              </a:lnSpc>
              <a:spcBef>
                <a:spcPct val="0"/>
              </a:spcBef>
              <a:spcAft>
                <a:spcPts val="300"/>
              </a:spcAft>
              <a:buClrTx/>
              <a:buSzTx/>
              <a:buFont typeface="Wingdings" panose="05000000000000000000" pitchFamily="2" charset="2"/>
              <a:buNone/>
              <a:tabLst/>
              <a:defRPr kumimoji="0" sz="1200" b="0" i="0" u="none" strike="noStrike" cap="none" spc="0" normalizeH="0" baseline="0">
                <a:ln>
                  <a:noFill/>
                </a:ln>
                <a:solidFill>
                  <a:srgbClr val="000000"/>
                </a:solidFill>
                <a:effectLst/>
                <a:uLnTx/>
                <a:uFillTx/>
                <a:latin typeface="Segoe UI"/>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t>Impacting the cost per lead can require input from: </a:t>
            </a:r>
          </a:p>
        </p:txBody>
      </p:sp>
      <p:sp>
        <p:nvSpPr>
          <p:cNvPr id="11" name="Text Placeholder 72">
            <a:extLst>
              <a:ext uri="{FF2B5EF4-FFF2-40B4-BE49-F238E27FC236}">
                <a16:creationId xmlns:a16="http://schemas.microsoft.com/office/drawing/2014/main" id="{840DFD9E-78C4-AE33-2BB7-B23E4EB4CC76}"/>
              </a:ext>
            </a:extLst>
          </p:cNvPr>
          <p:cNvSpPr txBox="1">
            <a:spLocks/>
          </p:cNvSpPr>
          <p:nvPr/>
        </p:nvSpPr>
        <p:spPr>
          <a:xfrm>
            <a:off x="7980025" y="2979284"/>
            <a:ext cx="3129253" cy="892552"/>
          </a:xfrm>
          <a:prstGeom prst="rect">
            <a:avLst/>
          </a:prstGeom>
        </p:spPr>
        <p:txBody>
          <a:bodyPr wrap="square" lIns="0" tIns="0" rIns="0" bIns="0" numCol="2">
            <a:spAutoFit/>
          </a:bodyPr>
          <a:lstStyle>
            <a:defPPr>
              <a:defRPr lang="en-US"/>
            </a:defPPr>
            <a:lvl1pPr marL="171450" marR="0" lvl="0" indent="-115888" defTabSz="932597" fontAlgn="auto">
              <a:lnSpc>
                <a:spcPct val="100000"/>
              </a:lnSpc>
              <a:spcBef>
                <a:spcPts val="0"/>
              </a:spcBef>
              <a:spcAft>
                <a:spcPts val="300"/>
              </a:spcAft>
              <a:buClrTx/>
              <a:buSzTx/>
              <a:buFont typeface="Arial" panose="020B0604020202020204" pitchFamily="34" charset="0"/>
              <a:buChar char="•"/>
              <a:tabLst/>
              <a:defRPr kumimoji="0" sz="1200" b="0" i="0" u="none" strike="noStrike" cap="none" spc="0" normalizeH="0" baseline="0">
                <a:ln>
                  <a:noFill/>
                </a:ln>
                <a:solidFill>
                  <a:srgbClr val="000000"/>
                </a:solidFill>
                <a:effectLst/>
                <a:uLnTx/>
                <a:uFillTx/>
                <a:latin typeface="Segoe UI"/>
                <a:cs typeface="Segoe UI"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Account Executive</a:t>
            </a:r>
          </a:p>
          <a:p>
            <a:r>
              <a:rPr lang="en-US"/>
              <a:t>Technical Sales</a:t>
            </a:r>
          </a:p>
          <a:p>
            <a:r>
              <a:rPr lang="en-US"/>
              <a:t>SEO Specialist</a:t>
            </a:r>
          </a:p>
          <a:p>
            <a:r>
              <a:rPr lang="en-US"/>
              <a:t>Product teams</a:t>
            </a:r>
          </a:p>
          <a:p>
            <a:r>
              <a:rPr lang="en-US"/>
              <a:t>Product Marketing</a:t>
            </a:r>
          </a:p>
          <a:p>
            <a:r>
              <a:rPr lang="en-US"/>
              <a:t>Finance</a:t>
            </a:r>
          </a:p>
        </p:txBody>
      </p:sp>
      <p:sp>
        <p:nvSpPr>
          <p:cNvPr id="17" name="Text Placeholder 4">
            <a:extLst>
              <a:ext uri="{FF2B5EF4-FFF2-40B4-BE49-F238E27FC236}">
                <a16:creationId xmlns:a16="http://schemas.microsoft.com/office/drawing/2014/main" id="{A4ECDADE-B68B-6468-0417-6F26FA5EB1E7}"/>
              </a:ext>
            </a:extLst>
          </p:cNvPr>
          <p:cNvSpPr txBox="1">
            <a:spLocks/>
          </p:cNvSpPr>
          <p:nvPr/>
        </p:nvSpPr>
        <p:spPr>
          <a:xfrm>
            <a:off x="863600" y="4344383"/>
            <a:ext cx="6627870" cy="1695849"/>
          </a:xfrm>
          <a:prstGeom prst="rect">
            <a:avLst/>
          </a:prstGeom>
        </p:spPr>
        <p:txBody>
          <a:bodyPr vert="horz" wrap="square" lIns="0" tIns="0" rIns="0" bIns="0" numCol="2" rtlCol="0">
            <a:spAutoFit/>
          </a:bodyPr>
          <a:lstStyle>
            <a:defPPr>
              <a:defRPr lang="en-US"/>
            </a:defPPr>
            <a:lvl1pPr marR="0" indent="0" defTabSz="582780" fontAlgn="auto">
              <a:lnSpc>
                <a:spcPct val="110000"/>
              </a:lnSpc>
              <a:spcBef>
                <a:spcPct val="0"/>
              </a:spcBef>
              <a:spcAft>
                <a:spcPts val="300"/>
              </a:spcAft>
              <a:buClrTx/>
              <a:buSzTx/>
              <a:buFont typeface="Wingdings" panose="05000000000000000000" pitchFamily="2" charset="2"/>
              <a:buNone/>
              <a:tabLst/>
              <a:defRPr sz="1000" b="0" i="0" spc="0" baseline="0">
                <a:effectLs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597">
              <a:spcBef>
                <a:spcPts val="300"/>
              </a:spcBef>
              <a:defRPr/>
            </a:pPr>
            <a:r>
              <a:rPr lang="en-US" sz="1100" b="1">
                <a:gradFill>
                  <a:gsLst>
                    <a:gs pos="35000">
                      <a:srgbClr val="0078D4"/>
                    </a:gs>
                    <a:gs pos="0">
                      <a:srgbClr val="C03BC4"/>
                    </a:gs>
                  </a:gsLst>
                  <a:path path="circle">
                    <a:fillToRect l="100000" t="100000"/>
                  </a:path>
                </a:gradFill>
              </a:rPr>
              <a:t>Improve quality of customer-facing materials</a:t>
            </a:r>
          </a:p>
          <a:p>
            <a:pPr marL="173038" indent="-173038" defTabSz="932597">
              <a:lnSpc>
                <a:spcPct val="100000"/>
              </a:lnSpc>
              <a:spcBef>
                <a:spcPts val="0"/>
              </a:spcBef>
              <a:buFont typeface="Arial" panose="020B0604020202020204" pitchFamily="34" charset="0"/>
              <a:buChar char="•"/>
              <a:defRPr/>
            </a:pPr>
            <a:r>
              <a:rPr lang="en-US" sz="1100"/>
              <a:t>Improve marketing content</a:t>
            </a:r>
          </a:p>
          <a:p>
            <a:pPr marL="173038" indent="-173038" defTabSz="932597">
              <a:lnSpc>
                <a:spcPct val="100000"/>
              </a:lnSpc>
              <a:spcBef>
                <a:spcPts val="0"/>
              </a:spcBef>
              <a:buFont typeface="Arial" panose="020B0604020202020204" pitchFamily="34" charset="0"/>
              <a:buChar char="•"/>
              <a:defRPr/>
            </a:pPr>
            <a:r>
              <a:rPr lang="en-US" sz="1100"/>
              <a:t>Improve quality of proposals and RFP responses</a:t>
            </a:r>
          </a:p>
          <a:p>
            <a:pPr marL="173038" indent="-173038" defTabSz="932597">
              <a:lnSpc>
                <a:spcPct val="100000"/>
              </a:lnSpc>
              <a:spcBef>
                <a:spcPts val="0"/>
              </a:spcBef>
              <a:buFont typeface="Arial" panose="020B0604020202020204" pitchFamily="34" charset="0"/>
              <a:buChar char="•"/>
              <a:defRPr/>
            </a:pPr>
            <a:r>
              <a:rPr lang="en-US" sz="1100"/>
              <a:t>Improve quality of emails and chats</a:t>
            </a:r>
          </a:p>
          <a:p>
            <a:pPr defTabSz="932597">
              <a:spcBef>
                <a:spcPts val="300"/>
              </a:spcBef>
              <a:defRPr/>
            </a:pPr>
            <a:r>
              <a:rPr lang="en-US" sz="1100" b="1">
                <a:gradFill>
                  <a:gsLst>
                    <a:gs pos="35000">
                      <a:srgbClr val="0078D4"/>
                    </a:gs>
                    <a:gs pos="0">
                      <a:srgbClr val="C03BC4"/>
                    </a:gs>
                  </a:gsLst>
                  <a:path path="circle">
                    <a:fillToRect l="100000" t="100000"/>
                  </a:path>
                </a:gradFill>
              </a:rPr>
              <a:t>Create pricing and promotions</a:t>
            </a:r>
          </a:p>
          <a:p>
            <a:pPr marL="173038" indent="-173038" defTabSz="932597">
              <a:lnSpc>
                <a:spcPct val="100000"/>
              </a:lnSpc>
              <a:spcBef>
                <a:spcPts val="0"/>
              </a:spcBef>
              <a:buFont typeface="Arial" panose="020B0604020202020204" pitchFamily="34" charset="0"/>
              <a:buChar char="•"/>
              <a:defRPr/>
            </a:pPr>
            <a:r>
              <a:rPr lang="en-US" sz="1100"/>
              <a:t>Use Copilot to research market conditions</a:t>
            </a:r>
          </a:p>
          <a:p>
            <a:pPr marL="173038" indent="-173038" defTabSz="932597">
              <a:lnSpc>
                <a:spcPct val="100000"/>
              </a:lnSpc>
              <a:spcBef>
                <a:spcPts val="0"/>
              </a:spcBef>
              <a:buFont typeface="Arial" panose="020B0604020202020204" pitchFamily="34" charset="0"/>
              <a:buChar char="•"/>
              <a:defRPr/>
            </a:pPr>
            <a:r>
              <a:rPr lang="en-US" sz="1100"/>
              <a:t>Use Copilot to compare sales across regions or other variables</a:t>
            </a:r>
          </a:p>
          <a:p>
            <a:pPr defTabSz="932597">
              <a:spcBef>
                <a:spcPts val="300"/>
              </a:spcBef>
              <a:defRPr/>
            </a:pPr>
            <a:r>
              <a:rPr lang="en-US" sz="1100" b="1">
                <a:gradFill>
                  <a:gsLst>
                    <a:gs pos="35000">
                      <a:srgbClr val="0078D4"/>
                    </a:gs>
                    <a:gs pos="0">
                      <a:srgbClr val="C03BC4"/>
                    </a:gs>
                  </a:gsLst>
                  <a:path path="circle">
                    <a:fillToRect l="100000" t="100000"/>
                  </a:path>
                </a:gradFill>
              </a:rPr>
              <a:t>Inform market research </a:t>
            </a:r>
          </a:p>
          <a:p>
            <a:pPr marL="173038" indent="-173038" defTabSz="932597">
              <a:lnSpc>
                <a:spcPct val="100000"/>
              </a:lnSpc>
              <a:spcBef>
                <a:spcPts val="0"/>
              </a:spcBef>
              <a:buFont typeface="Arial" panose="020B0604020202020204" pitchFamily="34" charset="0"/>
              <a:buChar char="•"/>
              <a:defRPr/>
            </a:pPr>
            <a:r>
              <a:rPr lang="en-US" sz="1100"/>
              <a:t>Research company information and competitors </a:t>
            </a:r>
          </a:p>
          <a:p>
            <a:pPr marL="173038" indent="-173038" defTabSz="932597">
              <a:lnSpc>
                <a:spcPct val="100000"/>
              </a:lnSpc>
              <a:spcBef>
                <a:spcPts val="0"/>
              </a:spcBef>
              <a:buFont typeface="Arial" panose="020B0604020202020204" pitchFamily="34" charset="0"/>
              <a:buChar char="•"/>
              <a:defRPr/>
            </a:pPr>
            <a:r>
              <a:rPr lang="en-US" sz="1100"/>
              <a:t>Learn how to position the product</a:t>
            </a:r>
          </a:p>
          <a:p>
            <a:pPr marL="173038" indent="-173038" defTabSz="932597">
              <a:lnSpc>
                <a:spcPct val="100000"/>
              </a:lnSpc>
              <a:spcBef>
                <a:spcPts val="0"/>
              </a:spcBef>
              <a:buFont typeface="Arial" panose="020B0604020202020204" pitchFamily="34" charset="0"/>
              <a:buChar char="•"/>
              <a:defRPr/>
            </a:pPr>
            <a:r>
              <a:rPr lang="en-US" sz="1100"/>
              <a:t>Recap survey results</a:t>
            </a:r>
          </a:p>
        </p:txBody>
      </p:sp>
      <p:sp>
        <p:nvSpPr>
          <p:cNvPr id="10" name="Freeform: Shape 2">
            <a:extLst>
              <a:ext uri="{FF2B5EF4-FFF2-40B4-BE49-F238E27FC236}">
                <a16:creationId xmlns:a16="http://schemas.microsoft.com/office/drawing/2014/main" id="{A157A653-FB0B-716C-9568-59F46B9E1C43}"/>
              </a:ext>
            </a:extLst>
          </p:cNvPr>
          <p:cNvSpPr/>
          <p:nvPr/>
        </p:nvSpPr>
        <p:spPr>
          <a:xfrm>
            <a:off x="7979049" y="1863168"/>
            <a:ext cx="321377" cy="321377"/>
          </a:xfrm>
          <a:custGeom>
            <a:avLst/>
            <a:gdLst>
              <a:gd name="connsiteX0" fmla="*/ 68580 w 266700"/>
              <a:gd name="connsiteY0" fmla="*/ 137160 h 266700"/>
              <a:gd name="connsiteX1" fmla="*/ 64770 w 266700"/>
              <a:gd name="connsiteY1" fmla="*/ 140970 h 266700"/>
              <a:gd name="connsiteX2" fmla="*/ 64770 w 266700"/>
              <a:gd name="connsiteY2" fmla="*/ 148590 h 266700"/>
              <a:gd name="connsiteX3" fmla="*/ 66736 w 266700"/>
              <a:gd name="connsiteY3" fmla="*/ 154869 h 266700"/>
              <a:gd name="connsiteX4" fmla="*/ 68047 w 266700"/>
              <a:gd name="connsiteY4" fmla="*/ 156698 h 266700"/>
              <a:gd name="connsiteX5" fmla="*/ 77572 w 266700"/>
              <a:gd name="connsiteY5" fmla="*/ 164851 h 266700"/>
              <a:gd name="connsiteX6" fmla="*/ 114300 w 266700"/>
              <a:gd name="connsiteY6" fmla="*/ 171450 h 266700"/>
              <a:gd name="connsiteX7" fmla="*/ 153741 w 266700"/>
              <a:gd name="connsiteY7" fmla="*/ 164943 h 266700"/>
              <a:gd name="connsiteX8" fmla="*/ 161407 w 266700"/>
              <a:gd name="connsiteY8" fmla="*/ 157079 h 266700"/>
              <a:gd name="connsiteX9" fmla="*/ 162276 w 266700"/>
              <a:gd name="connsiteY9" fmla="*/ 155448 h 266700"/>
              <a:gd name="connsiteX10" fmla="*/ 163830 w 266700"/>
              <a:gd name="connsiteY10" fmla="*/ 148590 h 266700"/>
              <a:gd name="connsiteX11" fmla="*/ 163830 w 266700"/>
              <a:gd name="connsiteY11" fmla="*/ 140970 h 266700"/>
              <a:gd name="connsiteX12" fmla="*/ 160020 w 266700"/>
              <a:gd name="connsiteY12" fmla="*/ 137160 h 266700"/>
              <a:gd name="connsiteX13" fmla="*/ 68580 w 266700"/>
              <a:gd name="connsiteY13" fmla="*/ 114300 h 266700"/>
              <a:gd name="connsiteX14" fmla="*/ 160020 w 266700"/>
              <a:gd name="connsiteY14" fmla="*/ 114300 h 266700"/>
              <a:gd name="connsiteX15" fmla="*/ 186690 w 266700"/>
              <a:gd name="connsiteY15" fmla="*/ 140970 h 266700"/>
              <a:gd name="connsiteX16" fmla="*/ 186690 w 266700"/>
              <a:gd name="connsiteY16" fmla="*/ 148590 h 266700"/>
              <a:gd name="connsiteX17" fmla="*/ 168707 w 266700"/>
              <a:gd name="connsiteY17" fmla="*/ 182042 h 266700"/>
              <a:gd name="connsiteX18" fmla="*/ 114300 w 266700"/>
              <a:gd name="connsiteY18" fmla="*/ 194310 h 266700"/>
              <a:gd name="connsiteX19" fmla="*/ 62880 w 266700"/>
              <a:gd name="connsiteY19" fmla="*/ 182118 h 266700"/>
              <a:gd name="connsiteX20" fmla="*/ 41910 w 266700"/>
              <a:gd name="connsiteY20" fmla="*/ 148590 h 266700"/>
              <a:gd name="connsiteX21" fmla="*/ 41910 w 266700"/>
              <a:gd name="connsiteY21" fmla="*/ 140970 h 266700"/>
              <a:gd name="connsiteX22" fmla="*/ 68580 w 266700"/>
              <a:gd name="connsiteY22" fmla="*/ 114300 h 266700"/>
              <a:gd name="connsiteX23" fmla="*/ 114300 w 266700"/>
              <a:gd name="connsiteY23" fmla="*/ 53340 h 266700"/>
              <a:gd name="connsiteX24" fmla="*/ 99060 w 266700"/>
              <a:gd name="connsiteY24" fmla="*/ 68580 h 266700"/>
              <a:gd name="connsiteX25" fmla="*/ 114300 w 266700"/>
              <a:gd name="connsiteY25" fmla="*/ 83820 h 266700"/>
              <a:gd name="connsiteX26" fmla="*/ 129540 w 266700"/>
              <a:gd name="connsiteY26" fmla="*/ 68580 h 266700"/>
              <a:gd name="connsiteX27" fmla="*/ 114300 w 266700"/>
              <a:gd name="connsiteY27" fmla="*/ 53340 h 266700"/>
              <a:gd name="connsiteX28" fmla="*/ 243840 w 266700"/>
              <a:gd name="connsiteY28" fmla="*/ 45872 h 266700"/>
              <a:gd name="connsiteX29" fmla="*/ 266700 w 266700"/>
              <a:gd name="connsiteY29" fmla="*/ 87630 h 266700"/>
              <a:gd name="connsiteX30" fmla="*/ 266700 w 266700"/>
              <a:gd name="connsiteY30" fmla="*/ 186690 h 266700"/>
              <a:gd name="connsiteX31" fmla="*/ 186690 w 266700"/>
              <a:gd name="connsiteY31" fmla="*/ 266700 h 266700"/>
              <a:gd name="connsiteX32" fmla="*/ 87630 w 266700"/>
              <a:gd name="connsiteY32" fmla="*/ 266700 h 266700"/>
              <a:gd name="connsiteX33" fmla="*/ 45872 w 266700"/>
              <a:gd name="connsiteY33" fmla="*/ 243840 h 266700"/>
              <a:gd name="connsiteX34" fmla="*/ 186690 w 266700"/>
              <a:gd name="connsiteY34" fmla="*/ 243840 h 266700"/>
              <a:gd name="connsiteX35" fmla="*/ 243840 w 266700"/>
              <a:gd name="connsiteY35" fmla="*/ 186690 h 266700"/>
              <a:gd name="connsiteX36" fmla="*/ 114300 w 266700"/>
              <a:gd name="connsiteY36" fmla="*/ 30480 h 266700"/>
              <a:gd name="connsiteX37" fmla="*/ 152400 w 266700"/>
              <a:gd name="connsiteY37" fmla="*/ 68580 h 266700"/>
              <a:gd name="connsiteX38" fmla="*/ 114300 w 266700"/>
              <a:gd name="connsiteY38" fmla="*/ 106680 h 266700"/>
              <a:gd name="connsiteX39" fmla="*/ 76200 w 266700"/>
              <a:gd name="connsiteY39" fmla="*/ 68580 h 266700"/>
              <a:gd name="connsiteX40" fmla="*/ 114300 w 266700"/>
              <a:gd name="connsiteY40" fmla="*/ 30480 h 266700"/>
              <a:gd name="connsiteX41" fmla="*/ 49530 w 266700"/>
              <a:gd name="connsiteY41" fmla="*/ 22860 h 266700"/>
              <a:gd name="connsiteX42" fmla="*/ 22860 w 266700"/>
              <a:gd name="connsiteY42" fmla="*/ 49530 h 266700"/>
              <a:gd name="connsiteX43" fmla="*/ 22860 w 266700"/>
              <a:gd name="connsiteY43" fmla="*/ 179070 h 266700"/>
              <a:gd name="connsiteX44" fmla="*/ 49530 w 266700"/>
              <a:gd name="connsiteY44" fmla="*/ 205740 h 266700"/>
              <a:gd name="connsiteX45" fmla="*/ 179070 w 266700"/>
              <a:gd name="connsiteY45" fmla="*/ 205740 h 266700"/>
              <a:gd name="connsiteX46" fmla="*/ 205740 w 266700"/>
              <a:gd name="connsiteY46" fmla="*/ 179070 h 266700"/>
              <a:gd name="connsiteX47" fmla="*/ 205740 w 266700"/>
              <a:gd name="connsiteY47" fmla="*/ 49530 h 266700"/>
              <a:gd name="connsiteX48" fmla="*/ 179070 w 266700"/>
              <a:gd name="connsiteY48" fmla="*/ 22860 h 266700"/>
              <a:gd name="connsiteX49" fmla="*/ 49530 w 266700"/>
              <a:gd name="connsiteY49" fmla="*/ 0 h 266700"/>
              <a:gd name="connsiteX50" fmla="*/ 179070 w 266700"/>
              <a:gd name="connsiteY50" fmla="*/ 0 h 266700"/>
              <a:gd name="connsiteX51" fmla="*/ 228600 w 266700"/>
              <a:gd name="connsiteY51" fmla="*/ 49530 h 266700"/>
              <a:gd name="connsiteX52" fmla="*/ 228600 w 266700"/>
              <a:gd name="connsiteY52" fmla="*/ 179070 h 266700"/>
              <a:gd name="connsiteX53" fmla="*/ 179070 w 266700"/>
              <a:gd name="connsiteY53" fmla="*/ 228600 h 266700"/>
              <a:gd name="connsiteX54" fmla="*/ 49530 w 266700"/>
              <a:gd name="connsiteY54" fmla="*/ 228600 h 266700"/>
              <a:gd name="connsiteX55" fmla="*/ 0 w 266700"/>
              <a:gd name="connsiteY55" fmla="*/ 179070 h 266700"/>
              <a:gd name="connsiteX56" fmla="*/ 0 w 266700"/>
              <a:gd name="connsiteY56" fmla="*/ 49530 h 266700"/>
              <a:gd name="connsiteX57" fmla="*/ 49530 w 266700"/>
              <a:gd name="connsiteY57"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66700" h="266700">
                <a:moveTo>
                  <a:pt x="68580" y="137160"/>
                </a:moveTo>
                <a:cubicBezTo>
                  <a:pt x="66476" y="137160"/>
                  <a:pt x="64770" y="138865"/>
                  <a:pt x="64770" y="140970"/>
                </a:cubicBezTo>
                <a:lnTo>
                  <a:pt x="64770" y="148590"/>
                </a:lnTo>
                <a:cubicBezTo>
                  <a:pt x="64770" y="152278"/>
                  <a:pt x="65471" y="153192"/>
                  <a:pt x="66736" y="154869"/>
                </a:cubicBezTo>
                <a:cubicBezTo>
                  <a:pt x="67195" y="155462"/>
                  <a:pt x="67633" y="156071"/>
                  <a:pt x="68047" y="156698"/>
                </a:cubicBezTo>
                <a:cubicBezTo>
                  <a:pt x="70460" y="160195"/>
                  <a:pt x="73743" y="163006"/>
                  <a:pt x="77572" y="164851"/>
                </a:cubicBezTo>
                <a:cubicBezTo>
                  <a:pt x="86167" y="169316"/>
                  <a:pt x="98770" y="171450"/>
                  <a:pt x="114300" y="171450"/>
                </a:cubicBezTo>
                <a:cubicBezTo>
                  <a:pt x="133792" y="171450"/>
                  <a:pt x="146228" y="169271"/>
                  <a:pt x="153741" y="164943"/>
                </a:cubicBezTo>
                <a:cubicBezTo>
                  <a:pt x="157031" y="163155"/>
                  <a:pt x="159705" y="160413"/>
                  <a:pt x="161407" y="157079"/>
                </a:cubicBezTo>
                <a:cubicBezTo>
                  <a:pt x="161727" y="156439"/>
                  <a:pt x="162016" y="155905"/>
                  <a:pt x="162276" y="155448"/>
                </a:cubicBezTo>
                <a:cubicBezTo>
                  <a:pt x="163297" y="153604"/>
                  <a:pt x="163830" y="152644"/>
                  <a:pt x="163830" y="148590"/>
                </a:cubicBezTo>
                <a:lnTo>
                  <a:pt x="163830" y="140970"/>
                </a:lnTo>
                <a:cubicBezTo>
                  <a:pt x="163830" y="138865"/>
                  <a:pt x="162125" y="137160"/>
                  <a:pt x="160020" y="137160"/>
                </a:cubicBezTo>
                <a:close/>
                <a:moveTo>
                  <a:pt x="68580" y="114300"/>
                </a:moveTo>
                <a:lnTo>
                  <a:pt x="160020" y="114300"/>
                </a:lnTo>
                <a:cubicBezTo>
                  <a:pt x="174749" y="114300"/>
                  <a:pt x="186690" y="126241"/>
                  <a:pt x="186690" y="140970"/>
                </a:cubicBezTo>
                <a:lnTo>
                  <a:pt x="186690" y="148590"/>
                </a:lnTo>
                <a:cubicBezTo>
                  <a:pt x="186690" y="164607"/>
                  <a:pt x="181082" y="173523"/>
                  <a:pt x="168707" y="182042"/>
                </a:cubicBezTo>
                <a:cubicBezTo>
                  <a:pt x="156591" y="190378"/>
                  <a:pt x="138516" y="194310"/>
                  <a:pt x="114300" y="194310"/>
                </a:cubicBezTo>
                <a:cubicBezTo>
                  <a:pt x="93772" y="194310"/>
                  <a:pt x="75834" y="190317"/>
                  <a:pt x="62880" y="182118"/>
                </a:cubicBezTo>
                <a:cubicBezTo>
                  <a:pt x="49759" y="173812"/>
                  <a:pt x="41910" y="165034"/>
                  <a:pt x="41910" y="148590"/>
                </a:cubicBezTo>
                <a:lnTo>
                  <a:pt x="41910" y="140970"/>
                </a:lnTo>
                <a:cubicBezTo>
                  <a:pt x="41910" y="126241"/>
                  <a:pt x="53851" y="114300"/>
                  <a:pt x="68580" y="114300"/>
                </a:cubicBezTo>
                <a:close/>
                <a:moveTo>
                  <a:pt x="114300" y="53340"/>
                </a:moveTo>
                <a:cubicBezTo>
                  <a:pt x="105883" y="53340"/>
                  <a:pt x="99060" y="60163"/>
                  <a:pt x="99060" y="68580"/>
                </a:cubicBezTo>
                <a:cubicBezTo>
                  <a:pt x="99060" y="76997"/>
                  <a:pt x="105883" y="83820"/>
                  <a:pt x="114300" y="83820"/>
                </a:cubicBezTo>
                <a:cubicBezTo>
                  <a:pt x="122717" y="83820"/>
                  <a:pt x="129540" y="76997"/>
                  <a:pt x="129540" y="68580"/>
                </a:cubicBezTo>
                <a:cubicBezTo>
                  <a:pt x="129540" y="60163"/>
                  <a:pt x="122717" y="53340"/>
                  <a:pt x="114300" y="53340"/>
                </a:cubicBezTo>
                <a:close/>
                <a:moveTo>
                  <a:pt x="243840" y="45872"/>
                </a:moveTo>
                <a:cubicBezTo>
                  <a:pt x="258094" y="54971"/>
                  <a:pt x="266715" y="70719"/>
                  <a:pt x="266700" y="87630"/>
                </a:cubicBezTo>
                <a:lnTo>
                  <a:pt x="266700" y="186690"/>
                </a:lnTo>
                <a:cubicBezTo>
                  <a:pt x="266700" y="230886"/>
                  <a:pt x="230886" y="266700"/>
                  <a:pt x="186690" y="266700"/>
                </a:cubicBezTo>
                <a:lnTo>
                  <a:pt x="87630" y="266700"/>
                </a:lnTo>
                <a:cubicBezTo>
                  <a:pt x="70719" y="266712"/>
                  <a:pt x="54973" y="258092"/>
                  <a:pt x="45872" y="243840"/>
                </a:cubicBezTo>
                <a:lnTo>
                  <a:pt x="186690" y="243840"/>
                </a:lnTo>
                <a:cubicBezTo>
                  <a:pt x="218253" y="243840"/>
                  <a:pt x="243840" y="218253"/>
                  <a:pt x="243840" y="186690"/>
                </a:cubicBezTo>
                <a:close/>
                <a:moveTo>
                  <a:pt x="114300" y="30480"/>
                </a:moveTo>
                <a:cubicBezTo>
                  <a:pt x="135342" y="30480"/>
                  <a:pt x="152400" y="47538"/>
                  <a:pt x="152400" y="68580"/>
                </a:cubicBezTo>
                <a:cubicBezTo>
                  <a:pt x="152400" y="89622"/>
                  <a:pt x="135342" y="106680"/>
                  <a:pt x="114300" y="106680"/>
                </a:cubicBezTo>
                <a:cubicBezTo>
                  <a:pt x="93258" y="106680"/>
                  <a:pt x="76200" y="89622"/>
                  <a:pt x="76200" y="68580"/>
                </a:cubicBezTo>
                <a:cubicBezTo>
                  <a:pt x="76200" y="47538"/>
                  <a:pt x="93258" y="30480"/>
                  <a:pt x="114300" y="30480"/>
                </a:cubicBezTo>
                <a:close/>
                <a:moveTo>
                  <a:pt x="49530" y="22860"/>
                </a:moveTo>
                <a:cubicBezTo>
                  <a:pt x="34801" y="22860"/>
                  <a:pt x="22860" y="34801"/>
                  <a:pt x="22860" y="49530"/>
                </a:cubicBezTo>
                <a:lnTo>
                  <a:pt x="22860" y="179070"/>
                </a:lnTo>
                <a:cubicBezTo>
                  <a:pt x="22860" y="193792"/>
                  <a:pt x="34808" y="205740"/>
                  <a:pt x="49530" y="205740"/>
                </a:cubicBezTo>
                <a:lnTo>
                  <a:pt x="179070" y="205740"/>
                </a:lnTo>
                <a:cubicBezTo>
                  <a:pt x="193799" y="205740"/>
                  <a:pt x="205740" y="193799"/>
                  <a:pt x="205740" y="179070"/>
                </a:cubicBezTo>
                <a:lnTo>
                  <a:pt x="205740" y="49530"/>
                </a:lnTo>
                <a:cubicBezTo>
                  <a:pt x="205740" y="34801"/>
                  <a:pt x="193799" y="22860"/>
                  <a:pt x="179070" y="22860"/>
                </a:cubicBezTo>
                <a:close/>
                <a:moveTo>
                  <a:pt x="49530" y="0"/>
                </a:moveTo>
                <a:lnTo>
                  <a:pt x="179070" y="0"/>
                </a:lnTo>
                <a:cubicBezTo>
                  <a:pt x="206424" y="0"/>
                  <a:pt x="228600" y="22175"/>
                  <a:pt x="228600" y="49530"/>
                </a:cubicBezTo>
                <a:lnTo>
                  <a:pt x="228600" y="179070"/>
                </a:lnTo>
                <a:cubicBezTo>
                  <a:pt x="228600" y="206424"/>
                  <a:pt x="206424" y="228600"/>
                  <a:pt x="179070" y="228600"/>
                </a:cubicBezTo>
                <a:lnTo>
                  <a:pt x="49530" y="228600"/>
                </a:lnTo>
                <a:cubicBezTo>
                  <a:pt x="22175" y="228600"/>
                  <a:pt x="0" y="206424"/>
                  <a:pt x="0" y="179070"/>
                </a:cubicBezTo>
                <a:lnTo>
                  <a:pt x="0" y="49530"/>
                </a:lnTo>
                <a:cubicBezTo>
                  <a:pt x="0" y="22175"/>
                  <a:pt x="22175" y="0"/>
                  <a:pt x="49530" y="0"/>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algn="ctr" fontAlgn="base">
              <a:spcBef>
                <a:spcPct val="0"/>
              </a:spcBef>
              <a:spcAft>
                <a:spcPct val="0"/>
              </a:spcAft>
            </a:pPr>
            <a:endParaRPr lang="en-GB" sz="1600" b="1">
              <a:ln w="3175">
                <a:noFill/>
              </a:ln>
              <a:gradFill>
                <a:gsLst>
                  <a:gs pos="76437">
                    <a:srgbClr val="FFFFFF"/>
                  </a:gs>
                  <a:gs pos="55747">
                    <a:srgbClr val="FFFFFF"/>
                  </a:gs>
                </a:gsLst>
                <a:path path="circle">
                  <a:fillToRect l="100000" b="100000"/>
                </a:path>
              </a:gradFill>
              <a:latin typeface="+mj-lt"/>
              <a:cs typeface="Segoe UI" pitchFamily="34" charset="0"/>
            </a:endParaRPr>
          </a:p>
        </p:txBody>
      </p:sp>
      <p:cxnSp>
        <p:nvCxnSpPr>
          <p:cNvPr id="28" name="Straight Connector 27">
            <a:extLst>
              <a:ext uri="{FF2B5EF4-FFF2-40B4-BE49-F238E27FC236}">
                <a16:creationId xmlns:a16="http://schemas.microsoft.com/office/drawing/2014/main" id="{51B84402-A636-A285-4E06-1EFCA8FA31FB}"/>
              </a:ext>
            </a:extLst>
          </p:cNvPr>
          <p:cNvCxnSpPr>
            <a:cxnSpLocks/>
          </p:cNvCxnSpPr>
          <p:nvPr/>
        </p:nvCxnSpPr>
        <p:spPr>
          <a:xfrm>
            <a:off x="863600" y="3897799"/>
            <a:ext cx="6506191"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Freeform: Shape 32">
            <a:extLst>
              <a:ext uri="{FF2B5EF4-FFF2-40B4-BE49-F238E27FC236}">
                <a16:creationId xmlns:a16="http://schemas.microsoft.com/office/drawing/2014/main" id="{DB057A49-CBAF-BC14-1094-C71B675EFB04}"/>
              </a:ext>
            </a:extLst>
          </p:cNvPr>
          <p:cNvSpPr>
            <a:spLocks/>
          </p:cNvSpPr>
          <p:nvPr/>
        </p:nvSpPr>
        <p:spPr bwMode="auto">
          <a:xfrm>
            <a:off x="7697337" y="4168080"/>
            <a:ext cx="3727901" cy="1858239"/>
          </a:xfrm>
          <a:prstGeom prst="roundRect">
            <a:avLst>
              <a:gd name="adj" fmla="val 4762"/>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1" name="Text Placeholder 5">
            <a:extLst>
              <a:ext uri="{FF2B5EF4-FFF2-40B4-BE49-F238E27FC236}">
                <a16:creationId xmlns:a16="http://schemas.microsoft.com/office/drawing/2014/main" id="{382100B4-F48F-AAB9-CF62-2BA0D918036D}"/>
              </a:ext>
            </a:extLst>
          </p:cNvPr>
          <p:cNvSpPr txBox="1">
            <a:spLocks/>
          </p:cNvSpPr>
          <p:nvPr/>
        </p:nvSpPr>
        <p:spPr>
          <a:xfrm>
            <a:off x="7980025" y="5084569"/>
            <a:ext cx="3347617" cy="18466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marR="0" lvl="0" indent="-114300"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Copilot for Microsoft 365</a:t>
            </a:r>
          </a:p>
        </p:txBody>
      </p:sp>
      <p:sp>
        <p:nvSpPr>
          <p:cNvPr id="31" name="Rectangle: Rounded Corners 26">
            <a:extLst>
              <a:ext uri="{FF2B5EF4-FFF2-40B4-BE49-F238E27FC236}">
                <a16:creationId xmlns:a16="http://schemas.microsoft.com/office/drawing/2014/main" id="{141CFC38-7A95-9B39-1123-CED249505C53}"/>
              </a:ext>
            </a:extLst>
          </p:cNvPr>
          <p:cNvSpPr/>
          <p:nvPr/>
        </p:nvSpPr>
        <p:spPr bwMode="auto">
          <a:xfrm>
            <a:off x="8386714" y="4418952"/>
            <a:ext cx="2323229" cy="365760"/>
          </a:xfrm>
          <a:prstGeom prst="roundRect">
            <a:avLst>
              <a:gd name="adj" fmla="val 19935"/>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50000">
                      <a:srgbClr val="8661C5"/>
                    </a:gs>
                    <a:gs pos="0">
                      <a:srgbClr val="0078D4"/>
                    </a:gs>
                    <a:gs pos="100000">
                      <a:srgbClr val="C73ECC"/>
                    </a:gs>
                  </a:gsLst>
                  <a:lin ang="2700000" scaled="1"/>
                </a:gradFill>
                <a:effectLst/>
                <a:uLnTx/>
                <a:uFillTx/>
                <a:latin typeface="Segoe UI Semibold"/>
                <a:ea typeface="+mn-ea"/>
                <a:cs typeface="+mn-cs"/>
              </a:rPr>
              <a:t>Microsoft AI solutions</a:t>
            </a:r>
          </a:p>
        </p:txBody>
      </p:sp>
      <p:sp>
        <p:nvSpPr>
          <p:cNvPr id="34" name="Graphic 32">
            <a:extLst>
              <a:ext uri="{FF2B5EF4-FFF2-40B4-BE49-F238E27FC236}">
                <a16:creationId xmlns:a16="http://schemas.microsoft.com/office/drawing/2014/main" id="{5F00FDD4-AD2C-14BC-0878-8728C10A43A2}"/>
              </a:ext>
            </a:extLst>
          </p:cNvPr>
          <p:cNvSpPr/>
          <p:nvPr/>
        </p:nvSpPr>
        <p:spPr>
          <a:xfrm>
            <a:off x="7979049" y="4431910"/>
            <a:ext cx="339928" cy="339845"/>
          </a:xfrm>
          <a:custGeom>
            <a:avLst/>
            <a:gdLst>
              <a:gd name="connsiteX0" fmla="*/ 128988 w 409676"/>
              <a:gd name="connsiteY0" fmla="*/ 289825 h 409576"/>
              <a:gd name="connsiteX1" fmla="*/ 148010 w 409676"/>
              <a:gd name="connsiteY1" fmla="*/ 295832 h 409576"/>
              <a:gd name="connsiteX2" fmla="*/ 148010 w 409676"/>
              <a:gd name="connsiteY2" fmla="*/ 295741 h 409576"/>
              <a:gd name="connsiteX3" fmla="*/ 178205 w 409676"/>
              <a:gd name="connsiteY3" fmla="*/ 275900 h 409576"/>
              <a:gd name="connsiteX4" fmla="*/ 192153 w 409676"/>
              <a:gd name="connsiteY4" fmla="*/ 233486 h 409576"/>
              <a:gd name="connsiteX5" fmla="*/ 233497 w 409676"/>
              <a:gd name="connsiteY5" fmla="*/ 192255 h 409576"/>
              <a:gd name="connsiteX6" fmla="*/ 273954 w 409676"/>
              <a:gd name="connsiteY6" fmla="*/ 179104 h 409576"/>
              <a:gd name="connsiteX7" fmla="*/ 294049 w 409676"/>
              <a:gd name="connsiteY7" fmla="*/ 137242 h 409576"/>
              <a:gd name="connsiteX8" fmla="*/ 272771 w 409676"/>
              <a:gd name="connsiteY8" fmla="*/ 116757 h 409576"/>
              <a:gd name="connsiteX9" fmla="*/ 232838 w 409676"/>
              <a:gd name="connsiteY9" fmla="*/ 103787 h 409576"/>
              <a:gd name="connsiteX10" fmla="*/ 191380 w 409676"/>
              <a:gd name="connsiteY10" fmla="*/ 62306 h 409576"/>
              <a:gd name="connsiteX11" fmla="*/ 178228 w 409676"/>
              <a:gd name="connsiteY11" fmla="*/ 21872 h 409576"/>
              <a:gd name="connsiteX12" fmla="*/ 136193 w 409676"/>
              <a:gd name="connsiteY12" fmla="*/ 1916 h 409576"/>
              <a:gd name="connsiteX13" fmla="*/ 116063 w 409676"/>
              <a:gd name="connsiteY13" fmla="*/ 22373 h 409576"/>
              <a:gd name="connsiteX14" fmla="*/ 102798 w 409676"/>
              <a:gd name="connsiteY14" fmla="*/ 63148 h 409576"/>
              <a:gd name="connsiteX15" fmla="*/ 62523 w 409676"/>
              <a:gd name="connsiteY15" fmla="*/ 103787 h 409576"/>
              <a:gd name="connsiteX16" fmla="*/ 22089 w 409676"/>
              <a:gd name="connsiteY16" fmla="*/ 116780 h 409576"/>
              <a:gd name="connsiteX17" fmla="*/ 1827 w 409676"/>
              <a:gd name="connsiteY17" fmla="*/ 158597 h 409576"/>
              <a:gd name="connsiteX18" fmla="*/ 22475 w 409676"/>
              <a:gd name="connsiteY18" fmla="*/ 178990 h 409576"/>
              <a:gd name="connsiteX19" fmla="*/ 62386 w 409676"/>
              <a:gd name="connsiteY19" fmla="*/ 191937 h 409576"/>
              <a:gd name="connsiteX20" fmla="*/ 103844 w 409676"/>
              <a:gd name="connsiteY20" fmla="*/ 233486 h 409576"/>
              <a:gd name="connsiteX21" fmla="*/ 116996 w 409676"/>
              <a:gd name="connsiteY21" fmla="*/ 273875 h 409576"/>
              <a:gd name="connsiteX22" fmla="*/ 128988 w 409676"/>
              <a:gd name="connsiteY22" fmla="*/ 289803 h 409576"/>
              <a:gd name="connsiteX23" fmla="*/ 120478 w 409676"/>
              <a:gd name="connsiteY23" fmla="*/ 193120 h 409576"/>
              <a:gd name="connsiteX24" fmla="*/ 112218 w 409676"/>
              <a:gd name="connsiteY24" fmla="*/ 183723 h 409576"/>
              <a:gd name="connsiteX25" fmla="*/ 112286 w 409676"/>
              <a:gd name="connsiteY25" fmla="*/ 183723 h 409576"/>
              <a:gd name="connsiteX26" fmla="*/ 73149 w 409676"/>
              <a:gd name="connsiteY26" fmla="*/ 159535 h 409576"/>
              <a:gd name="connsiteX27" fmla="*/ 36742 w 409676"/>
              <a:gd name="connsiteY27" fmla="*/ 147976 h 409576"/>
              <a:gd name="connsiteX28" fmla="*/ 73399 w 409676"/>
              <a:gd name="connsiteY28" fmla="*/ 136053 h 409576"/>
              <a:gd name="connsiteX29" fmla="*/ 111854 w 409676"/>
              <a:gd name="connsiteY29" fmla="*/ 111819 h 409576"/>
              <a:gd name="connsiteX30" fmla="*/ 135541 w 409676"/>
              <a:gd name="connsiteY30" fmla="*/ 72955 h 409576"/>
              <a:gd name="connsiteX31" fmla="*/ 147259 w 409676"/>
              <a:gd name="connsiteY31" fmla="*/ 36958 h 409576"/>
              <a:gd name="connsiteX32" fmla="*/ 159000 w 409676"/>
              <a:gd name="connsiteY32" fmla="*/ 73069 h 409576"/>
              <a:gd name="connsiteX33" fmla="*/ 222280 w 409676"/>
              <a:gd name="connsiteY33" fmla="*/ 136166 h 409576"/>
              <a:gd name="connsiteX34" fmla="*/ 259141 w 409676"/>
              <a:gd name="connsiteY34" fmla="*/ 148044 h 409576"/>
              <a:gd name="connsiteX35" fmla="*/ 222962 w 409676"/>
              <a:gd name="connsiteY35" fmla="*/ 159762 h 409576"/>
              <a:gd name="connsiteX36" fmla="*/ 159842 w 409676"/>
              <a:gd name="connsiteY36" fmla="*/ 222905 h 409576"/>
              <a:gd name="connsiteX37" fmla="*/ 148124 w 409676"/>
              <a:gd name="connsiteY37" fmla="*/ 258902 h 409576"/>
              <a:gd name="connsiteX38" fmla="*/ 136405 w 409676"/>
              <a:gd name="connsiteY38" fmla="*/ 222837 h 409576"/>
              <a:gd name="connsiteX39" fmla="*/ 120478 w 409676"/>
              <a:gd name="connsiteY39" fmla="*/ 193120 h 409576"/>
              <a:gd name="connsiteX40" fmla="*/ 303444 w 409676"/>
              <a:gd name="connsiteY40" fmla="*/ 404666 h 409576"/>
              <a:gd name="connsiteX41" fmla="*/ 294115 w 409676"/>
              <a:gd name="connsiteY41" fmla="*/ 392174 h 409576"/>
              <a:gd name="connsiteX42" fmla="*/ 286651 w 409676"/>
              <a:gd name="connsiteY42" fmla="*/ 369260 h 409576"/>
              <a:gd name="connsiteX43" fmla="*/ 267970 w 409676"/>
              <a:gd name="connsiteY43" fmla="*/ 350533 h 409576"/>
              <a:gd name="connsiteX44" fmla="*/ 245421 w 409676"/>
              <a:gd name="connsiteY44" fmla="*/ 343184 h 409576"/>
              <a:gd name="connsiteX45" fmla="*/ 227650 w 409676"/>
              <a:gd name="connsiteY45" fmla="*/ 318541 h 409576"/>
              <a:gd name="connsiteX46" fmla="*/ 245193 w 409676"/>
              <a:gd name="connsiteY46" fmla="*/ 293967 h 409576"/>
              <a:gd name="connsiteX47" fmla="*/ 268084 w 409676"/>
              <a:gd name="connsiteY47" fmla="*/ 286549 h 409576"/>
              <a:gd name="connsiteX48" fmla="*/ 286287 w 409676"/>
              <a:gd name="connsiteY48" fmla="*/ 267913 h 409576"/>
              <a:gd name="connsiteX49" fmla="*/ 293659 w 409676"/>
              <a:gd name="connsiteY49" fmla="*/ 245341 h 409576"/>
              <a:gd name="connsiteX50" fmla="*/ 326655 w 409676"/>
              <a:gd name="connsiteY50" fmla="*/ 229088 h 409576"/>
              <a:gd name="connsiteX51" fmla="*/ 342740 w 409676"/>
              <a:gd name="connsiteY51" fmla="*/ 244863 h 409576"/>
              <a:gd name="connsiteX52" fmla="*/ 350226 w 409676"/>
              <a:gd name="connsiteY52" fmla="*/ 267936 h 409576"/>
              <a:gd name="connsiteX53" fmla="*/ 368885 w 409676"/>
              <a:gd name="connsiteY53" fmla="*/ 286503 h 409576"/>
              <a:gd name="connsiteX54" fmla="*/ 391457 w 409676"/>
              <a:gd name="connsiteY54" fmla="*/ 293853 h 409576"/>
              <a:gd name="connsiteX55" fmla="*/ 408486 w 409676"/>
              <a:gd name="connsiteY55" fmla="*/ 326382 h 409576"/>
              <a:gd name="connsiteX56" fmla="*/ 392344 w 409676"/>
              <a:gd name="connsiteY56" fmla="*/ 343116 h 409576"/>
              <a:gd name="connsiteX57" fmla="*/ 369272 w 409676"/>
              <a:gd name="connsiteY57" fmla="*/ 350602 h 409576"/>
              <a:gd name="connsiteX58" fmla="*/ 350659 w 409676"/>
              <a:gd name="connsiteY58" fmla="*/ 369306 h 409576"/>
              <a:gd name="connsiteX59" fmla="*/ 343332 w 409676"/>
              <a:gd name="connsiteY59" fmla="*/ 391809 h 409576"/>
              <a:gd name="connsiteX60" fmla="*/ 333661 w 409676"/>
              <a:gd name="connsiteY60" fmla="*/ 404779 h 409576"/>
              <a:gd name="connsiteX61" fmla="*/ 303444 w 409676"/>
              <a:gd name="connsiteY61" fmla="*/ 404666 h 409576"/>
              <a:gd name="connsiteX62" fmla="*/ 280007 w 409676"/>
              <a:gd name="connsiteY62" fmla="*/ 318587 h 409576"/>
              <a:gd name="connsiteX63" fmla="*/ 318666 w 409676"/>
              <a:gd name="connsiteY63" fmla="*/ 357473 h 409576"/>
              <a:gd name="connsiteX64" fmla="*/ 357348 w 409676"/>
              <a:gd name="connsiteY64" fmla="*/ 318791 h 409576"/>
              <a:gd name="connsiteX65" fmla="*/ 318257 w 409676"/>
              <a:gd name="connsiteY65" fmla="*/ 279927 h 409576"/>
              <a:gd name="connsiteX66" fmla="*/ 279984 w 409676"/>
              <a:gd name="connsiteY66" fmla="*/ 318609 h 4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09676" h="409576">
                <a:moveTo>
                  <a:pt x="128988" y="289825"/>
                </a:moveTo>
                <a:cubicBezTo>
                  <a:pt x="134562" y="293762"/>
                  <a:pt x="141207" y="295855"/>
                  <a:pt x="148010" y="295832"/>
                </a:cubicBezTo>
                <a:lnTo>
                  <a:pt x="148010" y="295741"/>
                </a:lnTo>
                <a:cubicBezTo>
                  <a:pt x="161137" y="295764"/>
                  <a:pt x="173015" y="287959"/>
                  <a:pt x="178205" y="275900"/>
                </a:cubicBezTo>
                <a:lnTo>
                  <a:pt x="192153" y="233486"/>
                </a:lnTo>
                <a:cubicBezTo>
                  <a:pt x="198688" y="214008"/>
                  <a:pt x="214002" y="198736"/>
                  <a:pt x="233497" y="192255"/>
                </a:cubicBezTo>
                <a:lnTo>
                  <a:pt x="273954" y="179104"/>
                </a:lnTo>
                <a:cubicBezTo>
                  <a:pt x="291063" y="173092"/>
                  <a:pt x="300060" y="154350"/>
                  <a:pt x="294049" y="137242"/>
                </a:cubicBezTo>
                <a:cubicBezTo>
                  <a:pt x="290601" y="127429"/>
                  <a:pt x="282708" y="119830"/>
                  <a:pt x="272771" y="116757"/>
                </a:cubicBezTo>
                <a:lnTo>
                  <a:pt x="232838" y="103787"/>
                </a:lnTo>
                <a:cubicBezTo>
                  <a:pt x="213249" y="97273"/>
                  <a:pt x="197883" y="81898"/>
                  <a:pt x="191380" y="62306"/>
                </a:cubicBezTo>
                <a:lnTo>
                  <a:pt x="178228" y="21872"/>
                </a:lnTo>
                <a:cubicBezTo>
                  <a:pt x="172132" y="4754"/>
                  <a:pt x="153311" y="-4181"/>
                  <a:pt x="136193" y="1916"/>
                </a:cubicBezTo>
                <a:cubicBezTo>
                  <a:pt x="126706" y="5295"/>
                  <a:pt x="119289" y="12833"/>
                  <a:pt x="116063" y="22373"/>
                </a:cubicBezTo>
                <a:lnTo>
                  <a:pt x="102798" y="63148"/>
                </a:lnTo>
                <a:cubicBezTo>
                  <a:pt x="96316" y="82155"/>
                  <a:pt x="81470" y="97135"/>
                  <a:pt x="62523" y="103787"/>
                </a:cubicBezTo>
                <a:lnTo>
                  <a:pt x="22089" y="116780"/>
                </a:lnTo>
                <a:cubicBezTo>
                  <a:pt x="4946" y="122732"/>
                  <a:pt x="-4125" y="141454"/>
                  <a:pt x="1827" y="158597"/>
                </a:cubicBezTo>
                <a:cubicBezTo>
                  <a:pt x="5172" y="168229"/>
                  <a:pt x="12801" y="175765"/>
                  <a:pt x="22475" y="178990"/>
                </a:cubicBezTo>
                <a:lnTo>
                  <a:pt x="62386" y="191937"/>
                </a:lnTo>
                <a:cubicBezTo>
                  <a:pt x="81969" y="198499"/>
                  <a:pt x="97324" y="213890"/>
                  <a:pt x="103844" y="233486"/>
                </a:cubicBezTo>
                <a:lnTo>
                  <a:pt x="116996" y="273875"/>
                </a:lnTo>
                <a:cubicBezTo>
                  <a:pt x="119249" y="280314"/>
                  <a:pt x="123436" y="285889"/>
                  <a:pt x="128988" y="289803"/>
                </a:cubicBezTo>
                <a:close/>
                <a:moveTo>
                  <a:pt x="120478" y="193120"/>
                </a:moveTo>
                <a:cubicBezTo>
                  <a:pt x="117940" y="189805"/>
                  <a:pt x="115181" y="186665"/>
                  <a:pt x="112218" y="183723"/>
                </a:cubicBezTo>
                <a:lnTo>
                  <a:pt x="112286" y="183723"/>
                </a:lnTo>
                <a:cubicBezTo>
                  <a:pt x="101298" y="172728"/>
                  <a:pt x="87897" y="164445"/>
                  <a:pt x="73149" y="159535"/>
                </a:cubicBezTo>
                <a:lnTo>
                  <a:pt x="36742" y="147976"/>
                </a:lnTo>
                <a:lnTo>
                  <a:pt x="73399" y="136053"/>
                </a:lnTo>
                <a:cubicBezTo>
                  <a:pt x="87906" y="131030"/>
                  <a:pt x="101063" y="122738"/>
                  <a:pt x="111854" y="111819"/>
                </a:cubicBezTo>
                <a:cubicBezTo>
                  <a:pt x="122598" y="100831"/>
                  <a:pt x="130698" y="87540"/>
                  <a:pt x="135541" y="72955"/>
                </a:cubicBezTo>
                <a:lnTo>
                  <a:pt x="147259" y="36958"/>
                </a:lnTo>
                <a:lnTo>
                  <a:pt x="159000" y="73069"/>
                </a:lnTo>
                <a:cubicBezTo>
                  <a:pt x="168935" y="102921"/>
                  <a:pt x="192399" y="126318"/>
                  <a:pt x="222280" y="136166"/>
                </a:cubicBezTo>
                <a:lnTo>
                  <a:pt x="259141" y="148044"/>
                </a:lnTo>
                <a:lnTo>
                  <a:pt x="222962" y="159762"/>
                </a:lnTo>
                <a:cubicBezTo>
                  <a:pt x="193143" y="169679"/>
                  <a:pt x="169747" y="193081"/>
                  <a:pt x="159842" y="222905"/>
                </a:cubicBezTo>
                <a:lnTo>
                  <a:pt x="148124" y="258902"/>
                </a:lnTo>
                <a:lnTo>
                  <a:pt x="136405" y="222837"/>
                </a:lnTo>
                <a:cubicBezTo>
                  <a:pt x="132827" y="212097"/>
                  <a:pt x="127441" y="202047"/>
                  <a:pt x="120478" y="193120"/>
                </a:cubicBezTo>
                <a:close/>
                <a:moveTo>
                  <a:pt x="303444" y="404666"/>
                </a:moveTo>
                <a:cubicBezTo>
                  <a:pt x="299109" y="401576"/>
                  <a:pt x="295846" y="397207"/>
                  <a:pt x="294115" y="392174"/>
                </a:cubicBezTo>
                <a:lnTo>
                  <a:pt x="286651" y="369260"/>
                </a:lnTo>
                <a:cubicBezTo>
                  <a:pt x="283739" y="360413"/>
                  <a:pt x="276810" y="353466"/>
                  <a:pt x="267970" y="350533"/>
                </a:cubicBezTo>
                <a:lnTo>
                  <a:pt x="245421" y="343184"/>
                </a:lnTo>
                <a:cubicBezTo>
                  <a:pt x="234838" y="339614"/>
                  <a:pt x="227695" y="329709"/>
                  <a:pt x="227650" y="318541"/>
                </a:cubicBezTo>
                <a:cubicBezTo>
                  <a:pt x="227656" y="307446"/>
                  <a:pt x="234701" y="297578"/>
                  <a:pt x="245193" y="293967"/>
                </a:cubicBezTo>
                <a:lnTo>
                  <a:pt x="268084" y="286549"/>
                </a:lnTo>
                <a:cubicBezTo>
                  <a:pt x="276708" y="283486"/>
                  <a:pt x="283429" y="276605"/>
                  <a:pt x="286287" y="267913"/>
                </a:cubicBezTo>
                <a:lnTo>
                  <a:pt x="293659" y="245341"/>
                </a:lnTo>
                <a:cubicBezTo>
                  <a:pt x="298283" y="231741"/>
                  <a:pt x="313055" y="224464"/>
                  <a:pt x="326655" y="229088"/>
                </a:cubicBezTo>
                <a:cubicBezTo>
                  <a:pt x="334135" y="231629"/>
                  <a:pt x="340053" y="237434"/>
                  <a:pt x="342740" y="244863"/>
                </a:cubicBezTo>
                <a:lnTo>
                  <a:pt x="350226" y="267936"/>
                </a:lnTo>
                <a:cubicBezTo>
                  <a:pt x="353198" y="276703"/>
                  <a:pt x="360102" y="283575"/>
                  <a:pt x="368885" y="286503"/>
                </a:cubicBezTo>
                <a:lnTo>
                  <a:pt x="391457" y="293853"/>
                </a:lnTo>
                <a:cubicBezTo>
                  <a:pt x="405141" y="298133"/>
                  <a:pt x="412766" y="312696"/>
                  <a:pt x="408486" y="326382"/>
                </a:cubicBezTo>
                <a:cubicBezTo>
                  <a:pt x="406045" y="334191"/>
                  <a:pt x="400063" y="340394"/>
                  <a:pt x="392344" y="343116"/>
                </a:cubicBezTo>
                <a:lnTo>
                  <a:pt x="369272" y="350602"/>
                </a:lnTo>
                <a:cubicBezTo>
                  <a:pt x="360477" y="353571"/>
                  <a:pt x="353585" y="360495"/>
                  <a:pt x="350659" y="369306"/>
                </a:cubicBezTo>
                <a:lnTo>
                  <a:pt x="343332" y="391809"/>
                </a:lnTo>
                <a:cubicBezTo>
                  <a:pt x="341557" y="397043"/>
                  <a:pt x="338189" y="401594"/>
                  <a:pt x="333661" y="404779"/>
                </a:cubicBezTo>
                <a:cubicBezTo>
                  <a:pt x="324605" y="411219"/>
                  <a:pt x="312452" y="411171"/>
                  <a:pt x="303444" y="404666"/>
                </a:cubicBezTo>
                <a:close/>
                <a:moveTo>
                  <a:pt x="280007" y="318587"/>
                </a:moveTo>
                <a:cubicBezTo>
                  <a:pt x="298117" y="325026"/>
                  <a:pt x="312334" y="339325"/>
                  <a:pt x="318666" y="357473"/>
                </a:cubicBezTo>
                <a:cubicBezTo>
                  <a:pt x="325069" y="339407"/>
                  <a:pt x="339282" y="325194"/>
                  <a:pt x="357348" y="318791"/>
                </a:cubicBezTo>
                <a:cubicBezTo>
                  <a:pt x="339122" y="312400"/>
                  <a:pt x="324755" y="298117"/>
                  <a:pt x="318257" y="279927"/>
                </a:cubicBezTo>
                <a:cubicBezTo>
                  <a:pt x="311908" y="297885"/>
                  <a:pt x="297874" y="312070"/>
                  <a:pt x="279984" y="318609"/>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algn="ctr" fontAlgn="base">
              <a:spcBef>
                <a:spcPct val="0"/>
              </a:spcBef>
              <a:spcAft>
                <a:spcPct val="0"/>
              </a:spcAft>
            </a:pPr>
            <a:endParaRPr lang="en-US" sz="1600" b="1">
              <a:ln w="3175">
                <a:noFill/>
              </a:ln>
              <a:gradFill>
                <a:gsLst>
                  <a:gs pos="76437">
                    <a:srgbClr val="FFFFFF"/>
                  </a:gs>
                  <a:gs pos="55747">
                    <a:srgbClr val="FFFFFF"/>
                  </a:gs>
                </a:gsLst>
                <a:path path="circle">
                  <a:fillToRect l="100000" b="100000"/>
                </a:path>
              </a:gradFill>
              <a:latin typeface="+mj-lt"/>
              <a:cs typeface="Segoe UI" pitchFamily="34" charset="0"/>
            </a:endParaRPr>
          </a:p>
        </p:txBody>
      </p:sp>
      <p:sp>
        <p:nvSpPr>
          <p:cNvPr id="36" name="Rectangle: Rounded Corners 26">
            <a:extLst>
              <a:ext uri="{FF2B5EF4-FFF2-40B4-BE49-F238E27FC236}">
                <a16:creationId xmlns:a16="http://schemas.microsoft.com/office/drawing/2014/main" id="{EF2C3AB6-C695-5E18-A7FD-61B802B8D9D2}"/>
              </a:ext>
            </a:extLst>
          </p:cNvPr>
          <p:cNvSpPr/>
          <p:nvPr/>
        </p:nvSpPr>
        <p:spPr bwMode="auto">
          <a:xfrm>
            <a:off x="863600" y="3938212"/>
            <a:ext cx="6615372" cy="365760"/>
          </a:xfrm>
          <a:prstGeom prst="roundRect">
            <a:avLst>
              <a:gd name="adj" fmla="val 0"/>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flip="none" rotWithShape="1">
                  <a:gsLst>
                    <a:gs pos="37000">
                      <a:srgbClr val="0078D4"/>
                    </a:gs>
                    <a:gs pos="100000">
                      <a:schemeClr val="accent3"/>
                    </a:gs>
                  </a:gsLst>
                  <a:path path="circle">
                    <a:fillToRect r="100000" b="100000"/>
                  </a:path>
                  <a:tileRect l="-100000" t="-100000"/>
                </a:gradFill>
                <a:effectLst/>
                <a:uLnTx/>
                <a:uFillTx/>
                <a:latin typeface="Segoe UI Semibold"/>
                <a:ea typeface="+mn-ea"/>
                <a:cs typeface="+mn-cs"/>
              </a:rPr>
              <a:t>Use cases</a:t>
            </a:r>
          </a:p>
        </p:txBody>
      </p:sp>
      <p:pic>
        <p:nvPicPr>
          <p:cNvPr id="4" name="Picture 3" descr="A group of people sitting at a table&#10;&#10;Description automatically generated">
            <a:extLst>
              <a:ext uri="{FF2B5EF4-FFF2-40B4-BE49-F238E27FC236}">
                <a16:creationId xmlns:a16="http://schemas.microsoft.com/office/drawing/2014/main" id="{9619149A-8EF0-29D3-6FE6-954B452547B2}"/>
              </a:ext>
            </a:extLst>
          </p:cNvPr>
          <p:cNvPicPr>
            <a:picLocks/>
          </p:cNvPicPr>
          <p:nvPr/>
        </p:nvPicPr>
        <p:blipFill rotWithShape="1">
          <a:blip r:embed="rId4" cstate="screen">
            <a:extLst>
              <a:ext uri="{28A0092B-C50C-407E-A947-70E740481C1C}">
                <a14:useLocalDpi xmlns:a14="http://schemas.microsoft.com/office/drawing/2010/main"/>
              </a:ext>
            </a:extLst>
          </a:blip>
          <a:srcRect/>
          <a:stretch/>
        </p:blipFill>
        <p:spPr>
          <a:xfrm>
            <a:off x="715083" y="1579850"/>
            <a:ext cx="6831469" cy="1559132"/>
          </a:xfrm>
          <a:prstGeom prst="roundRect">
            <a:avLst>
              <a:gd name="adj" fmla="val 3554"/>
            </a:avLst>
          </a:prstGeom>
          <a:ln w="12700">
            <a:solidFill>
              <a:schemeClr val="bg1"/>
            </a:solidFill>
          </a:ln>
          <a:effectLst>
            <a:outerShdw blurRad="127000" dist="127000" dir="2700000" algn="tl" rotWithShape="0">
              <a:prstClr val="black">
                <a:alpha val="15000"/>
              </a:prstClr>
            </a:outerShdw>
          </a:effectLst>
        </p:spPr>
      </p:pic>
      <p:pic>
        <p:nvPicPr>
          <p:cNvPr id="7" name="Picture 6" descr="A close-up of a colorful object&#10;&#10;Description automatically generated">
            <a:extLst>
              <a:ext uri="{FF2B5EF4-FFF2-40B4-BE49-F238E27FC236}">
                <a16:creationId xmlns:a16="http://schemas.microsoft.com/office/drawing/2014/main" id="{363E8FD5-7F1B-E5C6-FFA0-D500D7FE4F3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171345" y="4580362"/>
            <a:ext cx="3020655" cy="2277638"/>
          </a:xfrm>
          <a:prstGeom prst="rect">
            <a:avLst/>
          </a:prstGeom>
        </p:spPr>
      </p:pic>
    </p:spTree>
    <p:extLst>
      <p:ext uri="{BB962C8B-B14F-4D97-AF65-F5344CB8AC3E}">
        <p14:creationId xmlns:p14="http://schemas.microsoft.com/office/powerpoint/2010/main" val="30822289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41F4A-2410-A9A3-1B03-972FAC10DF8E}"/>
            </a:ext>
          </a:extLst>
        </p:cNvPr>
        <p:cNvGrpSpPr/>
        <p:nvPr/>
      </p:nvGrpSpPr>
      <p:grpSpPr>
        <a:xfrm>
          <a:off x="0" y="0"/>
          <a:ext cx="0" cy="0"/>
          <a:chOff x="0" y="0"/>
          <a:chExt cx="0" cy="0"/>
        </a:xfrm>
      </p:grpSpPr>
      <p:sp>
        <p:nvSpPr>
          <p:cNvPr id="113" name="Rectangle: Rounded Corners 28">
            <a:extLst>
              <a:ext uri="{FF2B5EF4-FFF2-40B4-BE49-F238E27FC236}">
                <a16:creationId xmlns:a16="http://schemas.microsoft.com/office/drawing/2014/main" id="{F3A624FF-7CFE-3DA5-181B-163BB61CF83F}"/>
              </a:ext>
            </a:extLst>
          </p:cNvPr>
          <p:cNvSpPr>
            <a:spLocks/>
          </p:cNvSpPr>
          <p:nvPr/>
        </p:nvSpPr>
        <p:spPr bwMode="auto">
          <a:xfrm>
            <a:off x="588262" y="1257699"/>
            <a:ext cx="11015476" cy="5011339"/>
          </a:xfrm>
          <a:prstGeom prst="roundRect">
            <a:avLst>
              <a:gd name="adj" fmla="val 2074"/>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C50AD005-83E4-58F7-1EBE-4706FB143C24}"/>
              </a:ext>
            </a:extLst>
          </p:cNvPr>
          <p:cNvSpPr>
            <a:spLocks/>
          </p:cNvSpPr>
          <p:nvPr/>
        </p:nvSpPr>
        <p:spPr bwMode="auto">
          <a:xfrm>
            <a:off x="5054467" y="2531307"/>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900" b="1" i="0" u="none" strike="noStrike" kern="0" cap="none" spc="0" normalizeH="0" baseline="0" noProof="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9CAC5A83-08E7-8824-34B2-E091D23A6480}"/>
              </a:ext>
            </a:extLst>
          </p:cNvPr>
          <p:cNvSpPr>
            <a:spLocks noGrp="1"/>
          </p:cNvSpPr>
          <p:nvPr>
            <p:ph type="title"/>
          </p:nvPr>
        </p:nvSpPr>
        <p:spPr>
          <a:xfrm>
            <a:off x="588263" y="272457"/>
            <a:ext cx="11018520" cy="430887"/>
          </a:xfrm>
        </p:spPr>
        <p:txBody>
          <a:bodyPr/>
          <a:lstStyle/>
          <a:p>
            <a:r>
              <a:rPr lang="en-US" sz="2800">
                <a:gradFill>
                  <a:gsLst>
                    <a:gs pos="35000">
                      <a:srgbClr val="0078D4"/>
                    </a:gs>
                    <a:gs pos="0">
                      <a:srgbClr val="C03BC4"/>
                    </a:gs>
                  </a:gsLst>
                  <a:path path="circle">
                    <a:fillToRect l="100000" t="100000"/>
                  </a:path>
                </a:gradFill>
              </a:rPr>
              <a:t>Marketing use case |</a:t>
            </a:r>
            <a:r>
              <a:rPr lang="en-US" sz="2800"/>
              <a:t> Collect and share product feedback</a:t>
            </a:r>
          </a:p>
        </p:txBody>
      </p:sp>
      <p:sp>
        <p:nvSpPr>
          <p:cNvPr id="46" name="Freeform: Shape 2">
            <a:extLst>
              <a:ext uri="{FF2B5EF4-FFF2-40B4-BE49-F238E27FC236}">
                <a16:creationId xmlns:a16="http://schemas.microsoft.com/office/drawing/2014/main" id="{D64E3203-B307-BFD5-5FF9-9C5803660D22}"/>
              </a:ext>
              <a:ext uri="{C183D7F6-B498-43B3-948B-1728B52AA6E4}">
                <adec:decorative xmlns:adec="http://schemas.microsoft.com/office/drawing/2017/decorative" val="1"/>
              </a:ext>
            </a:extLst>
          </p:cNvPr>
          <p:cNvSpPr/>
          <p:nvPr/>
        </p:nvSpPr>
        <p:spPr bwMode="auto">
          <a:xfrm>
            <a:off x="588262" y="1671436"/>
            <a:ext cx="10562486" cy="2453282"/>
          </a:xfrm>
          <a:custGeom>
            <a:avLst/>
            <a:gdLst>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 name="connsiteX0" fmla="*/ 25400 w 9096375"/>
              <a:gd name="connsiteY0" fmla="*/ 0 h 2491048"/>
              <a:gd name="connsiteX1" fmla="*/ 8875992 w 9096375"/>
              <a:gd name="connsiteY1" fmla="*/ 0 h 2491048"/>
              <a:gd name="connsiteX2" fmla="*/ 9096375 w 9096375"/>
              <a:gd name="connsiteY2" fmla="*/ 220383 h 2491048"/>
              <a:gd name="connsiteX3" fmla="*/ 9096375 w 9096375"/>
              <a:gd name="connsiteY3" fmla="*/ 2270665 h 2491048"/>
              <a:gd name="connsiteX4" fmla="*/ 8875992 w 9096375"/>
              <a:gd name="connsiteY4" fmla="*/ 2491048 h 2491048"/>
              <a:gd name="connsiteX5" fmla="*/ 25400 w 9096375"/>
              <a:gd name="connsiteY5" fmla="*/ 2491048 h 2491048"/>
              <a:gd name="connsiteX6" fmla="*/ 0 w 9096375"/>
              <a:gd name="connsiteY6" fmla="*/ 1182948 h 2491048"/>
              <a:gd name="connsiteX7" fmla="*/ 25400 w 9096375"/>
              <a:gd name="connsiteY7" fmla="*/ 0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7" fmla="*/ 91440 w 9096375"/>
              <a:gd name="connsiteY7" fmla="*/ 1274388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0975" h="2491048">
                <a:moveTo>
                  <a:pt x="0" y="0"/>
                </a:moveTo>
                <a:lnTo>
                  <a:pt x="8850592" y="0"/>
                </a:lnTo>
                <a:cubicBezTo>
                  <a:pt x="8972306" y="0"/>
                  <a:pt x="9070975" y="98669"/>
                  <a:pt x="9070975" y="220383"/>
                </a:cubicBezTo>
                <a:lnTo>
                  <a:pt x="9070975" y="2270665"/>
                </a:lnTo>
                <a:cubicBezTo>
                  <a:pt x="9070975" y="2392379"/>
                  <a:pt x="8972306" y="2491048"/>
                  <a:pt x="8850592" y="2491048"/>
                </a:cubicBezTo>
                <a:lnTo>
                  <a:pt x="0" y="2491048"/>
                </a:lnTo>
              </a:path>
            </a:pathLst>
          </a:custGeom>
          <a:ln w="15875" cap="flat">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7" name="Rectangle: Rounded Corners 6">
            <a:extLst>
              <a:ext uri="{FF2B5EF4-FFF2-40B4-BE49-F238E27FC236}">
                <a16:creationId xmlns:a16="http://schemas.microsoft.com/office/drawing/2014/main" id="{DF00EE5B-A35E-1470-2B7C-666605BAB24D}"/>
              </a:ext>
              <a:ext uri="{C183D7F6-B498-43B3-948B-1728B52AA6E4}">
                <adec:decorative xmlns:adec="http://schemas.microsoft.com/office/drawing/2017/decorative" val="1"/>
              </a:ext>
            </a:extLst>
          </p:cNvPr>
          <p:cNvSpPr/>
          <p:nvPr/>
        </p:nvSpPr>
        <p:spPr bwMode="auto">
          <a:xfrm>
            <a:off x="1107052" y="5475213"/>
            <a:ext cx="2705513" cy="582726"/>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Save time</a:t>
            </a:r>
            <a:r>
              <a:rPr kumimoji="0" lang="en-US" sz="900" i="0" u="none" strike="noStrike" kern="1200" cap="none" spc="0" normalizeH="0" baseline="0" noProof="0">
                <a:ln>
                  <a:noFill/>
                </a:ln>
                <a:solidFill>
                  <a:srgbClr val="000000"/>
                </a:solidFill>
                <a:effectLst/>
                <a:uLnTx/>
                <a:uFillTx/>
                <a:latin typeface="Segoe UI"/>
                <a:ea typeface="+mn-ea"/>
                <a:cs typeface="+mn-cs"/>
              </a:rPr>
              <a:t> preparing emails with Copilot as your drafting partner.</a:t>
            </a:r>
          </a:p>
        </p:txBody>
      </p:sp>
      <p:sp>
        <p:nvSpPr>
          <p:cNvPr id="48" name="Rectangle: Rounded Corners 4">
            <a:extLst>
              <a:ext uri="{FF2B5EF4-FFF2-40B4-BE49-F238E27FC236}">
                <a16:creationId xmlns:a16="http://schemas.microsoft.com/office/drawing/2014/main" id="{AE79F87F-EE80-2BF9-A4F9-4574C0529199}"/>
              </a:ext>
            </a:extLst>
          </p:cNvPr>
          <p:cNvSpPr/>
          <p:nvPr/>
        </p:nvSpPr>
        <p:spPr bwMode="auto">
          <a:xfrm>
            <a:off x="1107052" y="3962701"/>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rPr>
              <a:t>6. Thank your stakeholders</a:t>
            </a:r>
          </a:p>
        </p:txBody>
      </p:sp>
      <p:sp>
        <p:nvSpPr>
          <p:cNvPr id="49" name="TextBox 48">
            <a:extLst>
              <a:ext uri="{FF2B5EF4-FFF2-40B4-BE49-F238E27FC236}">
                <a16:creationId xmlns:a16="http://schemas.microsoft.com/office/drawing/2014/main" id="{AA148873-CA9B-BF24-3B82-2CF470AAB794}"/>
              </a:ext>
            </a:extLst>
          </p:cNvPr>
          <p:cNvSpPr txBox="1"/>
          <p:nvPr/>
        </p:nvSpPr>
        <p:spPr>
          <a:xfrm>
            <a:off x="1107053" y="4415165"/>
            <a:ext cx="2720625" cy="445058"/>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cs typeface="Segoe UI" pitchFamily="34" charset="0"/>
              </a:rPr>
              <a:t>Starting a new email, prompt Copilot in Outlook to draft a message to all key stakeholders with the results and path forward.</a:t>
            </a:r>
          </a:p>
        </p:txBody>
      </p:sp>
      <p:sp>
        <p:nvSpPr>
          <p:cNvPr id="50" name="Rectangle: Rounded Corners 6">
            <a:extLst>
              <a:ext uri="{FF2B5EF4-FFF2-40B4-BE49-F238E27FC236}">
                <a16:creationId xmlns:a16="http://schemas.microsoft.com/office/drawing/2014/main" id="{6FB459C5-4AD0-3F3F-77D4-07D75156DBB8}"/>
              </a:ext>
              <a:ext uri="{C183D7F6-B498-43B3-948B-1728B52AA6E4}">
                <adec:decorative xmlns:adec="http://schemas.microsoft.com/office/drawing/2017/decorative" val="1"/>
              </a:ext>
            </a:extLst>
          </p:cNvPr>
          <p:cNvSpPr/>
          <p:nvPr/>
        </p:nvSpPr>
        <p:spPr bwMode="auto">
          <a:xfrm>
            <a:off x="8028777" y="5473431"/>
            <a:ext cx="2705513" cy="582726"/>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Identify </a:t>
            </a:r>
            <a:r>
              <a:rPr lang="en-US" sz="900" b="1">
                <a:solidFill>
                  <a:srgbClr val="000000"/>
                </a:solidFill>
                <a:latin typeface="Segoe UI"/>
              </a:rPr>
              <a:t>insights</a:t>
            </a:r>
            <a:r>
              <a:rPr kumimoji="0" lang="en-US" sz="900" i="0" u="none" strike="noStrike" kern="1200" cap="none" spc="0" normalizeH="0" baseline="0" noProof="0">
                <a:ln>
                  <a:noFill/>
                </a:ln>
                <a:solidFill>
                  <a:srgbClr val="000000"/>
                </a:solidFill>
                <a:effectLst/>
                <a:uLnTx/>
                <a:uFillTx/>
                <a:latin typeface="Segoe UI"/>
                <a:ea typeface="+mn-ea"/>
                <a:cs typeface="+mn-cs"/>
              </a:rPr>
              <a:t> with Copilot in Excel</a:t>
            </a:r>
            <a:r>
              <a:rPr lang="en-US" sz="900">
                <a:solidFill>
                  <a:srgbClr val="000000"/>
                </a:solidFill>
                <a:latin typeface="Segoe UI"/>
              </a:rPr>
              <a:t>.</a:t>
            </a:r>
            <a:endParaRPr kumimoji="0" lang="en-US" sz="900" i="0" u="none" strike="noStrike" kern="1200" cap="none" spc="0" normalizeH="0" baseline="0" noProof="0">
              <a:ln>
                <a:noFill/>
              </a:ln>
              <a:solidFill>
                <a:srgbClr val="000000"/>
              </a:solidFill>
              <a:effectLst/>
              <a:uLnTx/>
              <a:uFillTx/>
              <a:latin typeface="Segoe UI"/>
              <a:ea typeface="+mn-ea"/>
              <a:cs typeface="+mn-cs"/>
            </a:endParaRPr>
          </a:p>
        </p:txBody>
      </p:sp>
      <p:sp>
        <p:nvSpPr>
          <p:cNvPr id="51" name="Rectangle: Rounded Corners 7">
            <a:extLst>
              <a:ext uri="{FF2B5EF4-FFF2-40B4-BE49-F238E27FC236}">
                <a16:creationId xmlns:a16="http://schemas.microsoft.com/office/drawing/2014/main" id="{876C3CFF-58C6-50A2-68FF-C6EE5EF383C3}"/>
              </a:ext>
            </a:extLst>
          </p:cNvPr>
          <p:cNvSpPr/>
          <p:nvPr/>
        </p:nvSpPr>
        <p:spPr bwMode="auto">
          <a:xfrm>
            <a:off x="8028777" y="3964863"/>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55747">
                      <a:srgbClr val="FFFFFF"/>
                    </a:gs>
                    <a:gs pos="76437">
                      <a:srgbClr val="FFFFFF"/>
                    </a:gs>
                  </a:gsLst>
                  <a:path path="circle">
                    <a:fillToRect l="100000" b="100000"/>
                  </a:path>
                </a:gradFill>
                <a:effectLst/>
                <a:uLnTx/>
                <a:uFillTx/>
                <a:latin typeface="Segoe UI Semibold"/>
                <a:ea typeface="+mn-ea"/>
                <a:cs typeface="Segoe UI"/>
              </a:rPr>
              <a:t>4. Analyze </a:t>
            </a:r>
            <a:r>
              <a:rPr lang="en-US" sz="1200" b="1">
                <a:ln w="3175">
                  <a:noFill/>
                </a:ln>
                <a:gradFill>
                  <a:gsLst>
                    <a:gs pos="55747">
                      <a:srgbClr val="FFFFFF"/>
                    </a:gs>
                    <a:gs pos="76437">
                      <a:srgbClr val="FFFFFF"/>
                    </a:gs>
                  </a:gsLst>
                  <a:path path="circle">
                    <a:fillToRect l="100000" b="100000"/>
                  </a:path>
                </a:gradFill>
                <a:latin typeface="Segoe UI Semibold"/>
                <a:cs typeface="Segoe UI"/>
              </a:rPr>
              <a:t>data</a:t>
            </a:r>
            <a:endParaRPr lang="en-US" sz="1200" b="1" i="0" u="none" strike="noStrike" kern="1200" cap="none" spc="0" normalizeH="0" baseline="0" noProof="0">
              <a:ln w="3175">
                <a:noFill/>
              </a:ln>
              <a:gradFill>
                <a:gsLst>
                  <a:gs pos="55747">
                    <a:srgbClr val="FFFFFF"/>
                  </a:gs>
                  <a:gs pos="76437">
                    <a:srgbClr val="FFFFFF"/>
                  </a:gs>
                </a:gsLst>
                <a:path path="circle">
                  <a:fillToRect l="100000" b="100000"/>
                </a:path>
              </a:gradFill>
              <a:effectLst/>
              <a:uLnTx/>
              <a:uFillTx/>
              <a:latin typeface="Segoe UI Semibold"/>
              <a:cs typeface="Segoe UI" pitchFamily="34" charset="0"/>
            </a:endParaRPr>
          </a:p>
        </p:txBody>
      </p:sp>
      <p:sp>
        <p:nvSpPr>
          <p:cNvPr id="52" name="TextBox 51">
            <a:extLst>
              <a:ext uri="{FF2B5EF4-FFF2-40B4-BE49-F238E27FC236}">
                <a16:creationId xmlns:a16="http://schemas.microsoft.com/office/drawing/2014/main" id="{D05AB861-6E3E-1AE2-748B-104E89636C0D}"/>
              </a:ext>
            </a:extLst>
          </p:cNvPr>
          <p:cNvSpPr txBox="1"/>
          <p:nvPr/>
        </p:nvSpPr>
        <p:spPr>
          <a:xfrm>
            <a:off x="8028777" y="4415165"/>
            <a:ext cx="2705513" cy="292709"/>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cs typeface="Segoe UI" pitchFamily="34" charset="0"/>
              </a:rPr>
              <a:t>Use Copilot in Excel to sort and analyze data gathered from the surveys and website metrics. </a:t>
            </a:r>
          </a:p>
        </p:txBody>
      </p:sp>
      <p:sp>
        <p:nvSpPr>
          <p:cNvPr id="53" name="Rectangle: Rounded Corners 6">
            <a:extLst>
              <a:ext uri="{FF2B5EF4-FFF2-40B4-BE49-F238E27FC236}">
                <a16:creationId xmlns:a16="http://schemas.microsoft.com/office/drawing/2014/main" id="{FB474B1A-BA5A-D08C-DE16-E251A9E96FA7}"/>
              </a:ext>
              <a:ext uri="{C183D7F6-B498-43B3-948B-1728B52AA6E4}">
                <adec:decorative xmlns:adec="http://schemas.microsoft.com/office/drawing/2017/decorative" val="1"/>
              </a:ext>
            </a:extLst>
          </p:cNvPr>
          <p:cNvSpPr/>
          <p:nvPr/>
        </p:nvSpPr>
        <p:spPr bwMode="auto">
          <a:xfrm>
            <a:off x="1107052" y="3082111"/>
            <a:ext cx="2705513" cy="718252"/>
          </a:xfrm>
          <a:prstGeom prst="roundRect">
            <a:avLst>
              <a:gd name="adj" fmla="val 10001"/>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defRPr/>
            </a:pPr>
            <a:r>
              <a:rPr kumimoji="0" lang="en-US" sz="900" b="1" i="0" u="none" strike="noStrike" kern="0" cap="none" spc="0" normalizeH="0" baseline="0" noProof="0">
                <a:ln>
                  <a:noFill/>
                </a:ln>
                <a:solidFill>
                  <a:srgbClr val="1A1A1A"/>
                </a:solidFill>
                <a:effectLst/>
                <a:uLnTx/>
                <a:uFillTx/>
                <a:latin typeface="Segoe UI"/>
                <a:ea typeface="+mn-ea"/>
                <a:cs typeface="+mn-cs"/>
              </a:rPr>
              <a:t>Be </a:t>
            </a:r>
            <a:r>
              <a:rPr lang="en-US" sz="900" b="1" kern="0">
                <a:solidFill>
                  <a:srgbClr val="1A1A1A"/>
                </a:solidFill>
                <a:latin typeface="Segoe UI"/>
              </a:rPr>
              <a:t>present </a:t>
            </a:r>
            <a:r>
              <a:rPr lang="en-US" sz="900" kern="0">
                <a:solidFill>
                  <a:srgbClr val="1A1A1A"/>
                </a:solidFill>
                <a:latin typeface="Segoe UI"/>
              </a:rPr>
              <a:t>during</a:t>
            </a:r>
            <a:r>
              <a:rPr kumimoji="0" lang="en-US" sz="900" i="0" u="none" strike="noStrike" kern="0" cap="none" spc="0" normalizeH="0" baseline="0" noProof="0">
                <a:ln>
                  <a:noFill/>
                </a:ln>
                <a:solidFill>
                  <a:srgbClr val="1A1A1A"/>
                </a:solidFill>
                <a:effectLst/>
                <a:uLnTx/>
                <a:uFillTx/>
                <a:latin typeface="Segoe UI"/>
                <a:ea typeface="+mn-ea"/>
                <a:cs typeface="+mn-cs"/>
              </a:rPr>
              <a:t> your customer interview by relying on Copilot in Teams for transcription and summary.</a:t>
            </a:r>
          </a:p>
        </p:txBody>
      </p:sp>
      <p:sp>
        <p:nvSpPr>
          <p:cNvPr id="54" name="TextBox 53">
            <a:extLst>
              <a:ext uri="{FF2B5EF4-FFF2-40B4-BE49-F238E27FC236}">
                <a16:creationId xmlns:a16="http://schemas.microsoft.com/office/drawing/2014/main" id="{E9FEF0B5-94F6-D2C6-9791-150C19E9E4D6}"/>
              </a:ext>
            </a:extLst>
          </p:cNvPr>
          <p:cNvSpPr txBox="1"/>
          <p:nvPr/>
        </p:nvSpPr>
        <p:spPr>
          <a:xfrm>
            <a:off x="1107051" y="1948229"/>
            <a:ext cx="2720627" cy="445058"/>
          </a:xfrm>
          <a:prstGeom prst="rect">
            <a:avLst/>
          </a:prstGeom>
          <a:noFill/>
        </p:spPr>
        <p:txBody>
          <a:bodyPr wrap="square" lIns="91440" tIns="0" rIns="9144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Engage with customer to understand their triumphs and challenges with the product through recorded interviews.</a:t>
            </a:r>
          </a:p>
        </p:txBody>
      </p:sp>
      <p:sp>
        <p:nvSpPr>
          <p:cNvPr id="55" name="Rectangle: Rounded Corners 11">
            <a:extLst>
              <a:ext uri="{FF2B5EF4-FFF2-40B4-BE49-F238E27FC236}">
                <a16:creationId xmlns:a16="http://schemas.microsoft.com/office/drawing/2014/main" id="{8A2316E1-BD27-C00A-3A06-1EAAA03793CF}"/>
              </a:ext>
            </a:extLst>
          </p:cNvPr>
          <p:cNvSpPr/>
          <p:nvPr/>
        </p:nvSpPr>
        <p:spPr bwMode="auto">
          <a:xfrm>
            <a:off x="1107052" y="1505660"/>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rPr>
              <a:t>1. Summarize interviews</a:t>
            </a:r>
          </a:p>
        </p:txBody>
      </p:sp>
      <p:sp>
        <p:nvSpPr>
          <p:cNvPr id="56" name="Rectangle: Rounded Corners 6">
            <a:extLst>
              <a:ext uri="{FF2B5EF4-FFF2-40B4-BE49-F238E27FC236}">
                <a16:creationId xmlns:a16="http://schemas.microsoft.com/office/drawing/2014/main" id="{89799E69-6646-14A6-A30E-8760F9C39105}"/>
              </a:ext>
              <a:ext uri="{C183D7F6-B498-43B3-948B-1728B52AA6E4}">
                <adec:decorative xmlns:adec="http://schemas.microsoft.com/office/drawing/2017/decorative" val="1"/>
              </a:ext>
            </a:extLst>
          </p:cNvPr>
          <p:cNvSpPr/>
          <p:nvPr/>
        </p:nvSpPr>
        <p:spPr bwMode="auto">
          <a:xfrm>
            <a:off x="4575471" y="3082110"/>
            <a:ext cx="2705513" cy="719565"/>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a:ln>
                  <a:noFill/>
                </a:ln>
                <a:solidFill>
                  <a:srgbClr val="1A1A1A"/>
                </a:solidFill>
                <a:effectLst/>
                <a:uLnTx/>
                <a:uFillTx/>
                <a:latin typeface="Segoe UI"/>
                <a:ea typeface="+mn-ea"/>
                <a:cs typeface="+mn-cs"/>
              </a:rPr>
              <a:t>Thank customers by asking Copilot in Outlook to draft a response and drop in bullets from the Copilot meeting summary.</a:t>
            </a:r>
          </a:p>
        </p:txBody>
      </p:sp>
      <p:sp>
        <p:nvSpPr>
          <p:cNvPr id="57" name="Rectangle: Rounded Corners 13">
            <a:extLst>
              <a:ext uri="{FF2B5EF4-FFF2-40B4-BE49-F238E27FC236}">
                <a16:creationId xmlns:a16="http://schemas.microsoft.com/office/drawing/2014/main" id="{5BEA7665-8FD5-7CDD-AAB5-3F69F95DFE97}"/>
              </a:ext>
            </a:extLst>
          </p:cNvPr>
          <p:cNvSpPr/>
          <p:nvPr/>
        </p:nvSpPr>
        <p:spPr bwMode="auto">
          <a:xfrm>
            <a:off x="4575472" y="1505660"/>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rPr>
              <a:t>2. Draft customer messages</a:t>
            </a:r>
          </a:p>
        </p:txBody>
      </p:sp>
      <p:sp>
        <p:nvSpPr>
          <p:cNvPr id="58" name="TextBox 57">
            <a:extLst>
              <a:ext uri="{FF2B5EF4-FFF2-40B4-BE49-F238E27FC236}">
                <a16:creationId xmlns:a16="http://schemas.microsoft.com/office/drawing/2014/main" id="{9240A2E7-814F-1374-AC81-D3201CFB2D60}"/>
              </a:ext>
            </a:extLst>
          </p:cNvPr>
          <p:cNvSpPr txBox="1"/>
          <p:nvPr/>
        </p:nvSpPr>
        <p:spPr>
          <a:xfrm>
            <a:off x="4575471" y="1948229"/>
            <a:ext cx="2705513" cy="445058"/>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cs typeface="Segoe UI" pitchFamily="34" charset="0"/>
              </a:rPr>
              <a:t>Continue the conversation with your customer by sending a timely and thorough follow up email, capturing your earlier call. </a:t>
            </a:r>
          </a:p>
        </p:txBody>
      </p:sp>
      <p:sp>
        <p:nvSpPr>
          <p:cNvPr id="59" name="Rectangle: Rounded Corners 15">
            <a:extLst>
              <a:ext uri="{FF2B5EF4-FFF2-40B4-BE49-F238E27FC236}">
                <a16:creationId xmlns:a16="http://schemas.microsoft.com/office/drawing/2014/main" id="{5BD98F7B-D5FD-026A-9B73-7190C3180556}"/>
              </a:ext>
            </a:extLst>
          </p:cNvPr>
          <p:cNvSpPr/>
          <p:nvPr/>
        </p:nvSpPr>
        <p:spPr bwMode="auto">
          <a:xfrm>
            <a:off x="8028777" y="1505660"/>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55747">
                      <a:srgbClr val="FFFFFF"/>
                    </a:gs>
                    <a:gs pos="76437">
                      <a:srgbClr val="FFFFFF"/>
                    </a:gs>
                  </a:gsLst>
                  <a:path path="circle">
                    <a:fillToRect l="100000" b="100000"/>
                  </a:path>
                </a:gradFill>
                <a:effectLst/>
                <a:uLnTx/>
                <a:uFillTx/>
                <a:latin typeface="Segoe UI Semibold"/>
                <a:ea typeface="+mn-ea"/>
                <a:cs typeface="Segoe UI"/>
              </a:rPr>
              <a:t>3. Identify </a:t>
            </a:r>
            <a:r>
              <a:rPr lang="en-US" sz="1200" b="1">
                <a:ln w="3175">
                  <a:noFill/>
                </a:ln>
                <a:gradFill>
                  <a:gsLst>
                    <a:gs pos="55747">
                      <a:srgbClr val="FFFFFF"/>
                    </a:gs>
                    <a:gs pos="76437">
                      <a:srgbClr val="FFFFFF"/>
                    </a:gs>
                  </a:gsLst>
                  <a:path path="circle">
                    <a:fillToRect l="100000" b="100000"/>
                  </a:path>
                </a:gradFill>
                <a:latin typeface="Segoe UI Semibold"/>
                <a:cs typeface="Segoe UI"/>
              </a:rPr>
              <a:t>themes</a:t>
            </a:r>
            <a:endParaRPr lang="en-US" sz="1200" b="1" i="0" u="none" strike="noStrike" kern="1200" cap="none" spc="0" normalizeH="0" baseline="0" noProof="0">
              <a:ln w="3175">
                <a:noFill/>
              </a:ln>
              <a:gradFill>
                <a:gsLst>
                  <a:gs pos="55747">
                    <a:srgbClr val="FFFFFF"/>
                  </a:gs>
                  <a:gs pos="76437">
                    <a:srgbClr val="FFFFFF"/>
                  </a:gs>
                </a:gsLst>
                <a:path path="circle">
                  <a:fillToRect l="100000" b="100000"/>
                </a:path>
              </a:gradFill>
              <a:effectLst/>
              <a:uLnTx/>
              <a:uFillTx/>
              <a:latin typeface="Segoe UI Semibold"/>
              <a:cs typeface="Segoe UI" pitchFamily="34" charset="0"/>
            </a:endParaRPr>
          </a:p>
        </p:txBody>
      </p:sp>
      <p:sp>
        <p:nvSpPr>
          <p:cNvPr id="60" name="Rectangle: Rounded Corners 6">
            <a:extLst>
              <a:ext uri="{FF2B5EF4-FFF2-40B4-BE49-F238E27FC236}">
                <a16:creationId xmlns:a16="http://schemas.microsoft.com/office/drawing/2014/main" id="{F2B60B56-00EB-D449-8FF5-CAAB8030AC37}"/>
              </a:ext>
              <a:ext uri="{C183D7F6-B498-43B3-948B-1728B52AA6E4}">
                <adec:decorative xmlns:adec="http://schemas.microsoft.com/office/drawing/2017/decorative" val="1"/>
              </a:ext>
            </a:extLst>
          </p:cNvPr>
          <p:cNvSpPr/>
          <p:nvPr/>
        </p:nvSpPr>
        <p:spPr bwMode="auto">
          <a:xfrm>
            <a:off x="8028777" y="3082110"/>
            <a:ext cx="2705513" cy="719565"/>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900" i="0" u="none" strike="noStrike" kern="0" cap="none" spc="0" normalizeH="0" baseline="0" noProof="0">
                <a:ln>
                  <a:noFill/>
                </a:ln>
                <a:solidFill>
                  <a:srgbClr val="1A1A1A"/>
                </a:solidFill>
                <a:effectLst/>
                <a:uLnTx/>
                <a:uFillTx/>
                <a:latin typeface="Segoe UI"/>
                <a:ea typeface="+mn-ea"/>
                <a:cs typeface="+mn-cs"/>
              </a:rPr>
              <a:t>Don't start with a blank page again. </a:t>
            </a:r>
            <a:r>
              <a:rPr kumimoji="0" lang="en-US" sz="900" b="1" i="0" u="none" strike="noStrike" kern="0" cap="none" spc="0" normalizeH="0" baseline="0" noProof="0">
                <a:ln>
                  <a:noFill/>
                </a:ln>
                <a:solidFill>
                  <a:srgbClr val="1A1A1A"/>
                </a:solidFill>
                <a:effectLst/>
                <a:uLnTx/>
                <a:uFillTx/>
                <a:latin typeface="Segoe UI"/>
                <a:ea typeface="+mn-ea"/>
                <a:cs typeface="+mn-cs"/>
              </a:rPr>
              <a:t>Draft with Copilot </a:t>
            </a:r>
            <a:r>
              <a:rPr kumimoji="0" lang="en-US" sz="900" i="0" u="none" strike="noStrike" kern="0" cap="none" spc="0" normalizeH="0" baseline="0" noProof="0">
                <a:ln>
                  <a:noFill/>
                </a:ln>
                <a:solidFill>
                  <a:srgbClr val="1A1A1A"/>
                </a:solidFill>
                <a:effectLst/>
                <a:uLnTx/>
                <a:uFillTx/>
                <a:latin typeface="Segoe UI"/>
                <a:ea typeface="+mn-ea"/>
                <a:cs typeface="+mn-cs"/>
              </a:rPr>
              <a:t>and get to a finished document in a fraction of the time.</a:t>
            </a:r>
          </a:p>
        </p:txBody>
      </p:sp>
      <p:sp>
        <p:nvSpPr>
          <p:cNvPr id="61" name="TextBox 60">
            <a:extLst>
              <a:ext uri="{FF2B5EF4-FFF2-40B4-BE49-F238E27FC236}">
                <a16:creationId xmlns:a16="http://schemas.microsoft.com/office/drawing/2014/main" id="{B2BD1AAE-075C-5DAA-964B-366EAA7AFFD2}"/>
              </a:ext>
            </a:extLst>
          </p:cNvPr>
          <p:cNvSpPr txBox="1"/>
          <p:nvPr/>
        </p:nvSpPr>
        <p:spPr>
          <a:xfrm>
            <a:off x="8028777" y="1948229"/>
            <a:ext cx="2705513" cy="445058"/>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cs typeface="Segoe UI" pitchFamily="34" charset="0"/>
              </a:rPr>
              <a:t>Paste Teams summaries into a Word and prompt Copilot to show you themes. Create a follow up survey with Copilot in Microsoft Forms.  </a:t>
            </a:r>
          </a:p>
        </p:txBody>
      </p:sp>
      <p:sp>
        <p:nvSpPr>
          <p:cNvPr id="62" name="Rectangle: Rounded Corners 6">
            <a:extLst>
              <a:ext uri="{FF2B5EF4-FFF2-40B4-BE49-F238E27FC236}">
                <a16:creationId xmlns:a16="http://schemas.microsoft.com/office/drawing/2014/main" id="{9E622C3C-DD09-F402-2DCC-A2C5E707F3FD}"/>
              </a:ext>
              <a:ext uri="{C183D7F6-B498-43B3-948B-1728B52AA6E4}">
                <adec:decorative xmlns:adec="http://schemas.microsoft.com/office/drawing/2017/decorative" val="1"/>
              </a:ext>
            </a:extLst>
          </p:cNvPr>
          <p:cNvSpPr/>
          <p:nvPr/>
        </p:nvSpPr>
        <p:spPr bwMode="auto">
          <a:xfrm>
            <a:off x="4575472" y="5470097"/>
            <a:ext cx="2705513" cy="582726"/>
          </a:xfrm>
          <a:prstGeom prst="roundRect">
            <a:avLst>
              <a:gd name="adj" fmla="val 8425"/>
            </a:avLst>
          </a:prstGeom>
          <a:solidFill>
            <a:schemeClr val="bg1">
              <a:lumMod val="85000"/>
              <a:lumOff val="15000"/>
              <a:alpha val="62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Creating a </a:t>
            </a:r>
            <a:r>
              <a:rPr lang="en-US" sz="900" b="1">
                <a:solidFill>
                  <a:srgbClr val="000000"/>
                </a:solidFill>
                <a:latin typeface="Segoe UI"/>
              </a:rPr>
              <a:t>presentatio</a:t>
            </a:r>
            <a:r>
              <a:rPr lang="en-US" sz="900">
                <a:solidFill>
                  <a:srgbClr val="000000"/>
                </a:solidFill>
                <a:latin typeface="Segoe UI"/>
              </a:rPr>
              <a:t>n</a:t>
            </a:r>
            <a:r>
              <a:rPr kumimoji="0" lang="en-US" sz="900" i="0" u="none" strike="noStrike" kern="1200" cap="none" spc="0" normalizeH="0" baseline="0" noProof="0">
                <a:ln>
                  <a:noFill/>
                </a:ln>
                <a:solidFill>
                  <a:srgbClr val="000000"/>
                </a:solidFill>
                <a:effectLst/>
                <a:uLnTx/>
                <a:uFillTx/>
                <a:latin typeface="Segoe UI"/>
                <a:ea typeface="+mn-ea"/>
                <a:cs typeface="+mn-cs"/>
              </a:rPr>
              <a:t> makes it easier to convey a clear message especially when it's critical feedback on your product. </a:t>
            </a:r>
          </a:p>
        </p:txBody>
      </p:sp>
      <p:sp>
        <p:nvSpPr>
          <p:cNvPr id="63" name="Rectangle: Rounded Corners 19">
            <a:extLst>
              <a:ext uri="{FF2B5EF4-FFF2-40B4-BE49-F238E27FC236}">
                <a16:creationId xmlns:a16="http://schemas.microsoft.com/office/drawing/2014/main" id="{2B8BEE4F-CA77-56E9-E7D9-35E6D8A0465E}"/>
              </a:ext>
            </a:extLst>
          </p:cNvPr>
          <p:cNvSpPr/>
          <p:nvPr/>
        </p:nvSpPr>
        <p:spPr bwMode="auto">
          <a:xfrm>
            <a:off x="4575472" y="3965293"/>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55747">
                      <a:srgbClr val="FFFFFF"/>
                    </a:gs>
                    <a:gs pos="76437">
                      <a:srgbClr val="FFFFFF"/>
                    </a:gs>
                  </a:gsLst>
                  <a:path path="circle">
                    <a:fillToRect l="100000" b="100000"/>
                  </a:path>
                </a:gradFill>
                <a:effectLst/>
                <a:uLnTx/>
                <a:uFillTx/>
                <a:latin typeface="Segoe UI Semibold"/>
                <a:ea typeface="+mn-ea"/>
                <a:cs typeface="Segoe UI"/>
              </a:rPr>
              <a:t>5. Share </a:t>
            </a:r>
            <a:r>
              <a:rPr lang="en-US" sz="1200" b="1">
                <a:ln w="3175">
                  <a:noFill/>
                </a:ln>
                <a:gradFill>
                  <a:gsLst>
                    <a:gs pos="55747">
                      <a:srgbClr val="FFFFFF"/>
                    </a:gs>
                    <a:gs pos="76437">
                      <a:srgbClr val="FFFFFF"/>
                    </a:gs>
                  </a:gsLst>
                  <a:path path="circle">
                    <a:fillToRect l="100000" b="100000"/>
                  </a:path>
                </a:gradFill>
                <a:latin typeface="Segoe UI Semibold"/>
                <a:cs typeface="Segoe UI"/>
              </a:rPr>
              <a:t>results</a:t>
            </a:r>
            <a:endParaRPr lang="en-US" sz="1200" b="1" i="0" u="none" strike="noStrike" kern="1200" cap="none" spc="0" normalizeH="0" baseline="0" noProof="0">
              <a:ln w="3175">
                <a:noFill/>
              </a:ln>
              <a:gradFill>
                <a:gsLst>
                  <a:gs pos="55747">
                    <a:srgbClr val="FFFFFF"/>
                  </a:gs>
                  <a:gs pos="76437">
                    <a:srgbClr val="FFFFFF"/>
                  </a:gs>
                </a:gsLst>
                <a:path path="circle">
                  <a:fillToRect l="100000" b="100000"/>
                </a:path>
              </a:gradFill>
              <a:effectLst/>
              <a:uLnTx/>
              <a:uFillTx/>
              <a:latin typeface="Segoe UI Semibold"/>
              <a:cs typeface="Segoe UI" pitchFamily="34" charset="0"/>
            </a:endParaRPr>
          </a:p>
        </p:txBody>
      </p:sp>
      <p:sp>
        <p:nvSpPr>
          <p:cNvPr id="64" name="TextBox 63">
            <a:extLst>
              <a:ext uri="{FF2B5EF4-FFF2-40B4-BE49-F238E27FC236}">
                <a16:creationId xmlns:a16="http://schemas.microsoft.com/office/drawing/2014/main" id="{A81307C0-23F9-7FC0-804E-4188F37A5BB1}"/>
              </a:ext>
            </a:extLst>
          </p:cNvPr>
          <p:cNvSpPr txBox="1"/>
          <p:nvPr/>
        </p:nvSpPr>
        <p:spPr>
          <a:xfrm>
            <a:off x="4463649" y="4415165"/>
            <a:ext cx="3028532" cy="415498"/>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cs typeface="Segoe UI" pitchFamily="34" charset="0"/>
              </a:rPr>
              <a:t>Use Copilot in PowerPoint to create a slide deck to share with the leadership and engineering teams. Use Copilot in Teams to capture action items and feedback.  </a:t>
            </a:r>
          </a:p>
        </p:txBody>
      </p:sp>
      <p:sp>
        <p:nvSpPr>
          <p:cNvPr id="72" name="TextBox 71">
            <a:extLst>
              <a:ext uri="{FF2B5EF4-FFF2-40B4-BE49-F238E27FC236}">
                <a16:creationId xmlns:a16="http://schemas.microsoft.com/office/drawing/2014/main" id="{89D4B9D4-D540-C62F-9B5C-3B3D6AD39211}"/>
              </a:ext>
              <a:ext uri="{C183D7F6-B498-43B3-948B-1728B52AA6E4}">
                <adec:decorative xmlns:adec="http://schemas.microsoft.com/office/drawing/2017/decorative" val="0"/>
              </a:ext>
            </a:extLst>
          </p:cNvPr>
          <p:cNvSpPr txBox="1"/>
          <p:nvPr/>
        </p:nvSpPr>
        <p:spPr>
          <a:xfrm>
            <a:off x="8937498" y="5051858"/>
            <a:ext cx="1796792" cy="184666"/>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Copilot in Excel</a:t>
            </a:r>
          </a:p>
        </p:txBody>
      </p:sp>
      <p:sp>
        <p:nvSpPr>
          <p:cNvPr id="14" name="Oval 13">
            <a:extLst>
              <a:ext uri="{FF2B5EF4-FFF2-40B4-BE49-F238E27FC236}">
                <a16:creationId xmlns:a16="http://schemas.microsoft.com/office/drawing/2014/main" id="{606C1475-951A-FA9A-42E1-7AB590FA8CD6}"/>
              </a:ext>
            </a:extLst>
          </p:cNvPr>
          <p:cNvSpPr>
            <a:spLocks/>
          </p:cNvSpPr>
          <p:nvPr/>
        </p:nvSpPr>
        <p:spPr bwMode="auto">
          <a:xfrm>
            <a:off x="8432539" y="4933386"/>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900" b="1" i="0" u="none" strike="noStrike" kern="0" cap="none" spc="0" normalizeH="0" baseline="0" noProof="0">
              <a:ln>
                <a:noFill/>
              </a:ln>
              <a:solidFill>
                <a:srgbClr val="1A1A1A"/>
              </a:solidFill>
              <a:effectLst/>
              <a:uLnTx/>
              <a:uFillTx/>
              <a:latin typeface="Segoe UI"/>
              <a:ea typeface="+mn-ea"/>
              <a:cs typeface="+mn-cs"/>
            </a:endParaRPr>
          </a:p>
        </p:txBody>
      </p:sp>
      <p:pic>
        <p:nvPicPr>
          <p:cNvPr id="31" name="Picture 8" descr="Microsoft Excel Logo - PNG and Vector - Logo Download">
            <a:hlinkClick r:id="rId3"/>
            <a:extLst>
              <a:ext uri="{FF2B5EF4-FFF2-40B4-BE49-F238E27FC236}">
                <a16:creationId xmlns:a16="http://schemas.microsoft.com/office/drawing/2014/main" id="{A4259988-13BA-A2FB-C6D9-0889589C2A1D}"/>
              </a:ext>
            </a:extLst>
          </p:cNvPr>
          <p:cNvPicPr>
            <a:picLocks noChangeArrowheads="1"/>
          </p:cNvPicPr>
          <p:nvPr/>
        </p:nvPicPr>
        <p:blipFill rotWithShape="1">
          <a:blip r:embed="rId4" cstate="email">
            <a:extLst>
              <a:ext uri="{28A0092B-C50C-407E-A947-70E740481C1C}">
                <a14:useLocalDpi xmlns:a14="http://schemas.microsoft.com/office/drawing/2010/main"/>
              </a:ext>
            </a:extLst>
          </a:blip>
          <a:srcRect l="17073" t="17073" r="17073" b="17073"/>
          <a:stretch/>
        </p:blipFill>
        <p:spPr bwMode="auto">
          <a:xfrm>
            <a:off x="8497148" y="5015888"/>
            <a:ext cx="282265" cy="256605"/>
          </a:xfrm>
          <a:prstGeom prst="rect">
            <a:avLst/>
          </a:prstGeom>
          <a:noFill/>
          <a:extLst>
            <a:ext uri="{909E8E84-426E-40DD-AFC4-6F175D3DCCD1}">
              <a14:hiddenFill xmlns:a14="http://schemas.microsoft.com/office/drawing/2010/main">
                <a:solidFill>
                  <a:srgbClr val="FFFFFF"/>
                </a:solidFill>
              </a14:hiddenFill>
            </a:ext>
          </a:extLst>
        </p:spPr>
      </p:pic>
      <p:pic>
        <p:nvPicPr>
          <p:cNvPr id="81" name="Graphic 80">
            <a:extLst>
              <a:ext uri="{FF2B5EF4-FFF2-40B4-BE49-F238E27FC236}">
                <a16:creationId xmlns:a16="http://schemas.microsoft.com/office/drawing/2014/main" id="{4DD69C3D-A689-DF25-AF0D-3AF417AA2440}"/>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22871" t="17900" r="17900" b="17900"/>
          <a:stretch/>
        </p:blipFill>
        <p:spPr>
          <a:xfrm>
            <a:off x="5090179" y="2552747"/>
            <a:ext cx="340057" cy="368599"/>
          </a:xfrm>
          <a:prstGeom prst="rect">
            <a:avLst/>
          </a:prstGeom>
        </p:spPr>
      </p:pic>
      <p:sp>
        <p:nvSpPr>
          <p:cNvPr id="80" name="TextBox 79">
            <a:extLst>
              <a:ext uri="{FF2B5EF4-FFF2-40B4-BE49-F238E27FC236}">
                <a16:creationId xmlns:a16="http://schemas.microsoft.com/office/drawing/2014/main" id="{481EB904-1029-F743-CA56-10FD60E53BE5}"/>
              </a:ext>
              <a:ext uri="{C183D7F6-B498-43B3-948B-1728B52AA6E4}">
                <adec:decorative xmlns:adec="http://schemas.microsoft.com/office/drawing/2017/decorative" val="0"/>
              </a:ext>
            </a:extLst>
          </p:cNvPr>
          <p:cNvSpPr txBox="1"/>
          <p:nvPr/>
        </p:nvSpPr>
        <p:spPr>
          <a:xfrm>
            <a:off x="5534936" y="2644714"/>
            <a:ext cx="1687531" cy="184666"/>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Outlook</a:t>
            </a:r>
          </a:p>
        </p:txBody>
      </p:sp>
      <p:grpSp>
        <p:nvGrpSpPr>
          <p:cNvPr id="91" name="Group 90">
            <a:extLst>
              <a:ext uri="{FF2B5EF4-FFF2-40B4-BE49-F238E27FC236}">
                <a16:creationId xmlns:a16="http://schemas.microsoft.com/office/drawing/2014/main" id="{C0335006-094D-C520-4980-2CA1CB081FCA}"/>
              </a:ext>
            </a:extLst>
          </p:cNvPr>
          <p:cNvGrpSpPr/>
          <p:nvPr/>
        </p:nvGrpSpPr>
        <p:grpSpPr>
          <a:xfrm>
            <a:off x="4128379" y="1594303"/>
            <a:ext cx="166152" cy="166152"/>
            <a:chOff x="5214995" y="-1168400"/>
            <a:chExt cx="431800" cy="431800"/>
          </a:xfrm>
        </p:grpSpPr>
        <p:sp>
          <p:nvSpPr>
            <p:cNvPr id="89" name="Oval 88">
              <a:extLst>
                <a:ext uri="{FF2B5EF4-FFF2-40B4-BE49-F238E27FC236}">
                  <a16:creationId xmlns:a16="http://schemas.microsoft.com/office/drawing/2014/main" id="{4CC4A281-2A05-1503-85D8-148223979918}"/>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6C5CEF1D-EE8F-B3D8-89F0-227B2D36A048}"/>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95" name="Group 94">
            <a:extLst>
              <a:ext uri="{FF2B5EF4-FFF2-40B4-BE49-F238E27FC236}">
                <a16:creationId xmlns:a16="http://schemas.microsoft.com/office/drawing/2014/main" id="{D7B661D4-8F1D-B302-95B0-62578BD9A05F}"/>
              </a:ext>
            </a:extLst>
          </p:cNvPr>
          <p:cNvGrpSpPr/>
          <p:nvPr/>
        </p:nvGrpSpPr>
        <p:grpSpPr>
          <a:xfrm>
            <a:off x="7591810" y="1594303"/>
            <a:ext cx="166152" cy="166152"/>
            <a:chOff x="5214995" y="-1168400"/>
            <a:chExt cx="431800" cy="431800"/>
          </a:xfrm>
        </p:grpSpPr>
        <p:sp>
          <p:nvSpPr>
            <p:cNvPr id="96" name="Oval 95">
              <a:extLst>
                <a:ext uri="{FF2B5EF4-FFF2-40B4-BE49-F238E27FC236}">
                  <a16:creationId xmlns:a16="http://schemas.microsoft.com/office/drawing/2014/main" id="{0193806A-C9E5-AA7D-B88B-3C462E3DBD71}"/>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7" name="Rectangle 89">
              <a:extLst>
                <a:ext uri="{FF2B5EF4-FFF2-40B4-BE49-F238E27FC236}">
                  <a16:creationId xmlns:a16="http://schemas.microsoft.com/office/drawing/2014/main" id="{542B7F60-2A49-49E3-CF51-01CB9F578FA8}"/>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98" name="Group 97">
            <a:extLst>
              <a:ext uri="{FF2B5EF4-FFF2-40B4-BE49-F238E27FC236}">
                <a16:creationId xmlns:a16="http://schemas.microsoft.com/office/drawing/2014/main" id="{B2A33327-D9D6-9CBC-C1D1-F48C19810BF8}"/>
              </a:ext>
            </a:extLst>
          </p:cNvPr>
          <p:cNvGrpSpPr/>
          <p:nvPr/>
        </p:nvGrpSpPr>
        <p:grpSpPr>
          <a:xfrm flipH="1">
            <a:off x="4128379" y="4049554"/>
            <a:ext cx="166152" cy="166152"/>
            <a:chOff x="5214995" y="-1168400"/>
            <a:chExt cx="431800" cy="431800"/>
          </a:xfrm>
        </p:grpSpPr>
        <p:sp>
          <p:nvSpPr>
            <p:cNvPr id="99" name="Oval 98">
              <a:extLst>
                <a:ext uri="{FF2B5EF4-FFF2-40B4-BE49-F238E27FC236}">
                  <a16:creationId xmlns:a16="http://schemas.microsoft.com/office/drawing/2014/main" id="{77864800-D7B4-598D-980B-13CB634C963E}"/>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0" name="Rectangle 89">
              <a:extLst>
                <a:ext uri="{FF2B5EF4-FFF2-40B4-BE49-F238E27FC236}">
                  <a16:creationId xmlns:a16="http://schemas.microsoft.com/office/drawing/2014/main" id="{37C6F74B-FB1A-28A4-6E75-602B0B57E0D5}"/>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01" name="Group 100">
            <a:extLst>
              <a:ext uri="{FF2B5EF4-FFF2-40B4-BE49-F238E27FC236}">
                <a16:creationId xmlns:a16="http://schemas.microsoft.com/office/drawing/2014/main" id="{D2A4A58F-3E17-30F1-88C0-8F1C2DF12C7D}"/>
              </a:ext>
            </a:extLst>
          </p:cNvPr>
          <p:cNvGrpSpPr/>
          <p:nvPr/>
        </p:nvGrpSpPr>
        <p:grpSpPr>
          <a:xfrm flipH="1">
            <a:off x="7591810" y="4049554"/>
            <a:ext cx="166152" cy="166152"/>
            <a:chOff x="5214995" y="-1168400"/>
            <a:chExt cx="431800" cy="431800"/>
          </a:xfrm>
        </p:grpSpPr>
        <p:sp>
          <p:nvSpPr>
            <p:cNvPr id="102" name="Oval 101">
              <a:extLst>
                <a:ext uri="{FF2B5EF4-FFF2-40B4-BE49-F238E27FC236}">
                  <a16:creationId xmlns:a16="http://schemas.microsoft.com/office/drawing/2014/main" id="{425C7EE9-B20E-BBB0-C8C3-BB4B2AB34C1A}"/>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3" name="Rectangle 89">
              <a:extLst>
                <a:ext uri="{FF2B5EF4-FFF2-40B4-BE49-F238E27FC236}">
                  <a16:creationId xmlns:a16="http://schemas.microsoft.com/office/drawing/2014/main" id="{9E245FEC-A9A2-8BC7-E386-C325F62BCE7C}"/>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07" name="Group 106">
            <a:extLst>
              <a:ext uri="{FF2B5EF4-FFF2-40B4-BE49-F238E27FC236}">
                <a16:creationId xmlns:a16="http://schemas.microsoft.com/office/drawing/2014/main" id="{E8C63B94-5144-9D2E-192D-5FE184CF5E5D}"/>
              </a:ext>
            </a:extLst>
          </p:cNvPr>
          <p:cNvGrpSpPr/>
          <p:nvPr/>
        </p:nvGrpSpPr>
        <p:grpSpPr>
          <a:xfrm rot="5400000">
            <a:off x="11068586" y="2034721"/>
            <a:ext cx="166152" cy="166152"/>
            <a:chOff x="5214995" y="-1168400"/>
            <a:chExt cx="431800" cy="431800"/>
          </a:xfrm>
        </p:grpSpPr>
        <p:sp>
          <p:nvSpPr>
            <p:cNvPr id="108" name="Oval 107">
              <a:extLst>
                <a:ext uri="{FF2B5EF4-FFF2-40B4-BE49-F238E27FC236}">
                  <a16:creationId xmlns:a16="http://schemas.microsoft.com/office/drawing/2014/main" id="{C6AD5E49-CA29-DFE4-BCB6-513F74DE0DBA}"/>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9" name="Rectangle 89">
              <a:extLst>
                <a:ext uri="{FF2B5EF4-FFF2-40B4-BE49-F238E27FC236}">
                  <a16:creationId xmlns:a16="http://schemas.microsoft.com/office/drawing/2014/main" id="{B6300750-8FBE-4B21-3310-BB557BB91DBC}"/>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10" name="Group 109">
            <a:extLst>
              <a:ext uri="{FF2B5EF4-FFF2-40B4-BE49-F238E27FC236}">
                <a16:creationId xmlns:a16="http://schemas.microsoft.com/office/drawing/2014/main" id="{5D1C7826-6890-0F01-159C-AE0D830BDB3D}"/>
              </a:ext>
            </a:extLst>
          </p:cNvPr>
          <p:cNvGrpSpPr/>
          <p:nvPr/>
        </p:nvGrpSpPr>
        <p:grpSpPr>
          <a:xfrm rot="5400000">
            <a:off x="11068586" y="3583008"/>
            <a:ext cx="166152" cy="166152"/>
            <a:chOff x="5214995" y="-1168400"/>
            <a:chExt cx="431800" cy="431800"/>
          </a:xfrm>
        </p:grpSpPr>
        <p:sp>
          <p:nvSpPr>
            <p:cNvPr id="111" name="Oval 110">
              <a:extLst>
                <a:ext uri="{FF2B5EF4-FFF2-40B4-BE49-F238E27FC236}">
                  <a16:creationId xmlns:a16="http://schemas.microsoft.com/office/drawing/2014/main" id="{8169A63B-C87B-6339-8E08-9B4CAF6D584F}"/>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2" name="Rectangle 89">
              <a:extLst>
                <a:ext uri="{FF2B5EF4-FFF2-40B4-BE49-F238E27FC236}">
                  <a16:creationId xmlns:a16="http://schemas.microsoft.com/office/drawing/2014/main" id="{B00AB5F5-FF2E-CDCC-6C6E-B408E3C6A4BB}"/>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16" name="Rectangle: Rounded Corners 6">
            <a:extLst>
              <a:ext uri="{FF2B5EF4-FFF2-40B4-BE49-F238E27FC236}">
                <a16:creationId xmlns:a16="http://schemas.microsoft.com/office/drawing/2014/main" id="{F17F6AA5-AD5B-6F73-7288-B7E3F23F7548}"/>
              </a:ext>
              <a:ext uri="{C183D7F6-B498-43B3-948B-1728B52AA6E4}">
                <adec:decorative xmlns:adec="http://schemas.microsoft.com/office/drawing/2017/decorative" val="1"/>
              </a:ext>
            </a:extLst>
          </p:cNvPr>
          <p:cNvSpPr/>
          <p:nvPr/>
        </p:nvSpPr>
        <p:spPr bwMode="auto">
          <a:xfrm>
            <a:off x="588262" y="977145"/>
            <a:ext cx="1188720" cy="169396"/>
          </a:xfrm>
          <a:prstGeom prst="roundRect">
            <a:avLst>
              <a:gd name="adj" fmla="val 8425"/>
            </a:avLst>
          </a:prstGeom>
          <a:noFill/>
          <a:ln w="254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Potential benefits</a:t>
            </a:r>
          </a:p>
        </p:txBody>
      </p:sp>
      <p:sp>
        <p:nvSpPr>
          <p:cNvPr id="17" name="Rectangle: Rounded Corners 6">
            <a:extLst>
              <a:ext uri="{FF2B5EF4-FFF2-40B4-BE49-F238E27FC236}">
                <a16:creationId xmlns:a16="http://schemas.microsoft.com/office/drawing/2014/main" id="{11202AF6-362D-2B2B-ACCA-D6D819E2A807}"/>
              </a:ext>
              <a:ext uri="{C183D7F6-B498-43B3-948B-1728B52AA6E4}">
                <adec:decorative xmlns:adec="http://schemas.microsoft.com/office/drawing/2017/decorative" val="1"/>
              </a:ext>
            </a:extLst>
          </p:cNvPr>
          <p:cNvSpPr/>
          <p:nvPr/>
        </p:nvSpPr>
        <p:spPr bwMode="auto">
          <a:xfrm>
            <a:off x="1893574" y="942971"/>
            <a:ext cx="1453581" cy="237744"/>
          </a:xfrm>
          <a:prstGeom prst="roundRect">
            <a:avLst>
              <a:gd name="adj" fmla="val 50000"/>
            </a:avLst>
          </a:prstGeom>
          <a:ln w="15875" cap="flat">
            <a:gradFill flip="none" rotWithShape="1">
              <a:gsLst>
                <a:gs pos="0">
                  <a:srgbClr val="0078D4"/>
                </a:gs>
                <a:gs pos="100000">
                  <a:schemeClr val="accent3"/>
                </a:gs>
              </a:gsLst>
              <a:path path="circle">
                <a:fillToRect r="100000" b="100000"/>
              </a:path>
              <a:tileRect l="-100000" t="-100000"/>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78D4"/>
                </a:solidFill>
                <a:effectLst/>
                <a:uLnTx/>
                <a:uFillTx/>
                <a:latin typeface="Segoe UI"/>
                <a:ea typeface="+mn-ea"/>
                <a:cs typeface="Segoe UI" pitchFamily="34" charset="0"/>
              </a:rPr>
              <a:t>Increase brand value</a:t>
            </a:r>
          </a:p>
        </p:txBody>
      </p:sp>
      <p:sp>
        <p:nvSpPr>
          <p:cNvPr id="3" name="Rectangle: Rounded Corners 6">
            <a:extLst>
              <a:ext uri="{FF2B5EF4-FFF2-40B4-BE49-F238E27FC236}">
                <a16:creationId xmlns:a16="http://schemas.microsoft.com/office/drawing/2014/main" id="{521F5D2F-84E7-800F-F34A-48B9607E572F}"/>
              </a:ext>
              <a:ext uri="{C183D7F6-B498-43B3-948B-1728B52AA6E4}">
                <adec:decorative xmlns:adec="http://schemas.microsoft.com/office/drawing/2017/decorative" val="1"/>
              </a:ext>
            </a:extLst>
          </p:cNvPr>
          <p:cNvSpPr/>
          <p:nvPr/>
        </p:nvSpPr>
        <p:spPr bwMode="auto">
          <a:xfrm>
            <a:off x="3463747" y="944346"/>
            <a:ext cx="1291316" cy="234994"/>
          </a:xfrm>
          <a:prstGeom prst="roundRect">
            <a:avLst>
              <a:gd name="adj" fmla="val 50000"/>
            </a:avLst>
          </a:prstGeom>
          <a:ln w="15875" cap="flat">
            <a:gradFill flip="none" rotWithShape="1">
              <a:gsLst>
                <a:gs pos="0">
                  <a:srgbClr val="0078D4"/>
                </a:gs>
                <a:gs pos="100000">
                  <a:schemeClr val="accent3"/>
                </a:gs>
              </a:gsLst>
              <a:path path="circle">
                <a:fillToRect r="100000" b="100000"/>
              </a:path>
              <a:tileRect l="-100000" t="-100000"/>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78D4"/>
                </a:solidFill>
                <a:effectLst/>
                <a:uLnTx/>
                <a:uFillTx/>
                <a:latin typeface="Segoe UI"/>
                <a:ea typeface="+mn-ea"/>
                <a:cs typeface="Segoe UI" pitchFamily="34" charset="0"/>
              </a:rPr>
              <a:t>First draft faster</a:t>
            </a:r>
          </a:p>
        </p:txBody>
      </p:sp>
      <p:sp>
        <p:nvSpPr>
          <p:cNvPr id="5" name="Rectangle: Rounded Corners 6">
            <a:extLst>
              <a:ext uri="{FF2B5EF4-FFF2-40B4-BE49-F238E27FC236}">
                <a16:creationId xmlns:a16="http://schemas.microsoft.com/office/drawing/2014/main" id="{C09DAA54-0390-6C6B-9B32-73EBD91DAD53}"/>
              </a:ext>
              <a:ext uri="{C183D7F6-B498-43B3-948B-1728B52AA6E4}">
                <adec:decorative xmlns:adec="http://schemas.microsoft.com/office/drawing/2017/decorative" val="1"/>
              </a:ext>
            </a:extLst>
          </p:cNvPr>
          <p:cNvSpPr/>
          <p:nvPr/>
        </p:nvSpPr>
        <p:spPr bwMode="auto">
          <a:xfrm>
            <a:off x="4871656" y="942971"/>
            <a:ext cx="1291316" cy="237744"/>
          </a:xfrm>
          <a:prstGeom prst="roundRect">
            <a:avLst>
              <a:gd name="adj" fmla="val 50000"/>
            </a:avLst>
          </a:prstGeom>
          <a:ln w="15875" cap="flat">
            <a:gradFill flip="none" rotWithShape="1">
              <a:gsLst>
                <a:gs pos="0">
                  <a:srgbClr val="0078D4"/>
                </a:gs>
                <a:gs pos="100000">
                  <a:schemeClr val="accent3"/>
                </a:gs>
              </a:gsLst>
              <a:path path="circle">
                <a:fillToRect r="100000" b="100000"/>
              </a:path>
              <a:tileRect l="-100000" t="-100000"/>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78D4"/>
                </a:solidFill>
                <a:effectLst/>
                <a:uLnTx/>
                <a:uFillTx/>
                <a:latin typeface="Segoe UI"/>
                <a:ea typeface="+mn-ea"/>
                <a:cs typeface="Segoe UI" pitchFamily="34" charset="0"/>
              </a:rPr>
              <a:t>Enhanced quality</a:t>
            </a:r>
          </a:p>
        </p:txBody>
      </p:sp>
      <p:sp>
        <p:nvSpPr>
          <p:cNvPr id="6" name="Oval 5">
            <a:extLst>
              <a:ext uri="{FF2B5EF4-FFF2-40B4-BE49-F238E27FC236}">
                <a16:creationId xmlns:a16="http://schemas.microsoft.com/office/drawing/2014/main" id="{95E1D490-8202-5C54-06B0-CFCF03C251C1}"/>
              </a:ext>
            </a:extLst>
          </p:cNvPr>
          <p:cNvSpPr>
            <a:spLocks/>
          </p:cNvSpPr>
          <p:nvPr/>
        </p:nvSpPr>
        <p:spPr bwMode="auto">
          <a:xfrm>
            <a:off x="1486153" y="4948638"/>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13" name="TextBox 12">
            <a:extLst>
              <a:ext uri="{FF2B5EF4-FFF2-40B4-BE49-F238E27FC236}">
                <a16:creationId xmlns:a16="http://schemas.microsoft.com/office/drawing/2014/main" id="{D0E4DEDE-1DDC-79C0-1C35-402AF6449DA6}"/>
              </a:ext>
              <a:ext uri="{C183D7F6-B498-43B3-948B-1728B52AA6E4}">
                <adec:decorative xmlns:adec="http://schemas.microsoft.com/office/drawing/2017/decorative" val="0"/>
              </a:ext>
            </a:extLst>
          </p:cNvPr>
          <p:cNvSpPr txBox="1"/>
          <p:nvPr/>
        </p:nvSpPr>
        <p:spPr>
          <a:xfrm>
            <a:off x="1969109" y="5051858"/>
            <a:ext cx="1687531" cy="184666"/>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Outlook</a:t>
            </a:r>
          </a:p>
        </p:txBody>
      </p:sp>
      <p:pic>
        <p:nvPicPr>
          <p:cNvPr id="18" name="Graphic 17">
            <a:extLst>
              <a:ext uri="{FF2B5EF4-FFF2-40B4-BE49-F238E27FC236}">
                <a16:creationId xmlns:a16="http://schemas.microsoft.com/office/drawing/2014/main" id="{6A3A2A2A-84C4-A9BC-ED6E-906CDCE7DD82}"/>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22871" t="17900" r="17900" b="17900"/>
          <a:stretch/>
        </p:blipFill>
        <p:spPr>
          <a:xfrm>
            <a:off x="1521865" y="4959892"/>
            <a:ext cx="340057" cy="368599"/>
          </a:xfrm>
          <a:prstGeom prst="rect">
            <a:avLst/>
          </a:prstGeom>
        </p:spPr>
      </p:pic>
      <p:sp>
        <p:nvSpPr>
          <p:cNvPr id="24" name="Oval 23">
            <a:extLst>
              <a:ext uri="{FF2B5EF4-FFF2-40B4-BE49-F238E27FC236}">
                <a16:creationId xmlns:a16="http://schemas.microsoft.com/office/drawing/2014/main" id="{3B89A13F-03B3-2A90-D867-16D8129E2A60}"/>
              </a:ext>
            </a:extLst>
          </p:cNvPr>
          <p:cNvSpPr>
            <a:spLocks/>
          </p:cNvSpPr>
          <p:nvPr/>
        </p:nvSpPr>
        <p:spPr bwMode="auto">
          <a:xfrm>
            <a:off x="1497246" y="2530374"/>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900" b="1" i="0" u="none" strike="noStrike" kern="0" cap="none" spc="0" normalizeH="0" baseline="0" noProof="0">
              <a:ln>
                <a:noFill/>
              </a:ln>
              <a:solidFill>
                <a:srgbClr val="1A1A1A"/>
              </a:solidFill>
              <a:effectLst/>
              <a:uLnTx/>
              <a:uFillTx/>
              <a:latin typeface="Segoe UI"/>
              <a:ea typeface="+mn-ea"/>
              <a:cs typeface="+mn-cs"/>
            </a:endParaRPr>
          </a:p>
        </p:txBody>
      </p:sp>
      <p:pic>
        <p:nvPicPr>
          <p:cNvPr id="25" name="Picture 6" descr="Microsoft Teams Logo, symbol, meaning, history, PNG">
            <a:hlinkClick r:id="rId7"/>
            <a:extLst>
              <a:ext uri="{FF2B5EF4-FFF2-40B4-BE49-F238E27FC236}">
                <a16:creationId xmlns:a16="http://schemas.microsoft.com/office/drawing/2014/main" id="{CAC17F8C-4AA1-DF4D-2B07-F5117D153B8F}"/>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l="20244" r="20244"/>
          <a:stretch/>
        </p:blipFill>
        <p:spPr bwMode="auto">
          <a:xfrm>
            <a:off x="1566391" y="2610090"/>
            <a:ext cx="277382" cy="26217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951FE60-3D47-93DB-2188-0EAC3FD330D0}"/>
              </a:ext>
              <a:ext uri="{C183D7F6-B498-43B3-948B-1728B52AA6E4}">
                <adec:decorative xmlns:adec="http://schemas.microsoft.com/office/drawing/2017/decorative" val="0"/>
              </a:ext>
            </a:extLst>
          </p:cNvPr>
          <p:cNvSpPr txBox="1"/>
          <p:nvPr/>
        </p:nvSpPr>
        <p:spPr>
          <a:xfrm>
            <a:off x="2002205" y="2648846"/>
            <a:ext cx="1602056" cy="184666"/>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Copilot in Teams</a:t>
            </a:r>
          </a:p>
        </p:txBody>
      </p:sp>
      <p:sp>
        <p:nvSpPr>
          <p:cNvPr id="38" name="Oval 37">
            <a:extLst>
              <a:ext uri="{FF2B5EF4-FFF2-40B4-BE49-F238E27FC236}">
                <a16:creationId xmlns:a16="http://schemas.microsoft.com/office/drawing/2014/main" id="{1E22A88B-5A75-2E33-5657-9B6C1E001FEE}"/>
              </a:ext>
            </a:extLst>
          </p:cNvPr>
          <p:cNvSpPr>
            <a:spLocks/>
          </p:cNvSpPr>
          <p:nvPr/>
        </p:nvSpPr>
        <p:spPr bwMode="auto">
          <a:xfrm>
            <a:off x="8325487" y="2536229"/>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39" name="Oval 38">
            <a:extLst>
              <a:ext uri="{FF2B5EF4-FFF2-40B4-BE49-F238E27FC236}">
                <a16:creationId xmlns:a16="http://schemas.microsoft.com/office/drawing/2014/main" id="{B35360FF-37FA-72F2-AF94-05CBB2F0BA90}"/>
              </a:ext>
            </a:extLst>
          </p:cNvPr>
          <p:cNvSpPr>
            <a:spLocks/>
          </p:cNvSpPr>
          <p:nvPr/>
        </p:nvSpPr>
        <p:spPr bwMode="auto">
          <a:xfrm>
            <a:off x="8814096" y="2536229"/>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40" name="TextBox 39">
            <a:extLst>
              <a:ext uri="{FF2B5EF4-FFF2-40B4-BE49-F238E27FC236}">
                <a16:creationId xmlns:a16="http://schemas.microsoft.com/office/drawing/2014/main" id="{55DB98A9-4455-DC8F-9F12-1B5D4913901F}"/>
              </a:ext>
              <a:ext uri="{C183D7F6-B498-43B3-948B-1728B52AA6E4}">
                <adec:decorative xmlns:adec="http://schemas.microsoft.com/office/drawing/2017/decorative" val="0"/>
              </a:ext>
            </a:extLst>
          </p:cNvPr>
          <p:cNvSpPr txBox="1"/>
          <p:nvPr/>
        </p:nvSpPr>
        <p:spPr>
          <a:xfrm>
            <a:off x="9330276" y="2549590"/>
            <a:ext cx="1477963" cy="369332"/>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Word</a:t>
            </a:r>
          </a:p>
          <a:p>
            <a:pPr defTabSz="914367">
              <a:defRPr/>
            </a:pPr>
            <a:r>
              <a:rPr lang="en-US" sz="1200">
                <a:solidFill>
                  <a:prstClr val="black"/>
                </a:solidFill>
                <a:latin typeface="Segoe UI Semibold"/>
              </a:rPr>
              <a:t>Copilot in Forms</a:t>
            </a:r>
          </a:p>
        </p:txBody>
      </p:sp>
      <p:pic>
        <p:nvPicPr>
          <p:cNvPr id="43" name="Picture 10" descr="Microsoft Word Logo - PNG and Vector - Logo Download">
            <a:hlinkClick r:id="rId9"/>
            <a:extLst>
              <a:ext uri="{FF2B5EF4-FFF2-40B4-BE49-F238E27FC236}">
                <a16:creationId xmlns:a16="http://schemas.microsoft.com/office/drawing/2014/main" id="{F1697A9E-EF22-93BD-F60F-C8B0A324DA93}"/>
              </a:ext>
            </a:extLst>
          </p:cNvPr>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855160" y="2598995"/>
            <a:ext cx="282265" cy="28226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Forms - Concordia University">
            <a:extLst>
              <a:ext uri="{FF2B5EF4-FFF2-40B4-BE49-F238E27FC236}">
                <a16:creationId xmlns:a16="http://schemas.microsoft.com/office/drawing/2014/main" id="{BA5551E2-DAF9-0EFF-CFC3-7B929C67234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380616" y="2610980"/>
            <a:ext cx="269895" cy="258294"/>
          </a:xfrm>
          <a:prstGeom prst="rect">
            <a:avLst/>
          </a:prstGeom>
        </p:spPr>
      </p:pic>
      <p:sp>
        <p:nvSpPr>
          <p:cNvPr id="70" name="Oval 69">
            <a:extLst>
              <a:ext uri="{FF2B5EF4-FFF2-40B4-BE49-F238E27FC236}">
                <a16:creationId xmlns:a16="http://schemas.microsoft.com/office/drawing/2014/main" id="{92EBA90F-84B4-583E-B87C-E5B59547F067}"/>
              </a:ext>
            </a:extLst>
          </p:cNvPr>
          <p:cNvSpPr>
            <a:spLocks/>
          </p:cNvSpPr>
          <p:nvPr/>
        </p:nvSpPr>
        <p:spPr bwMode="auto">
          <a:xfrm>
            <a:off x="4646387" y="4935277"/>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71" name="Oval 70">
            <a:extLst>
              <a:ext uri="{FF2B5EF4-FFF2-40B4-BE49-F238E27FC236}">
                <a16:creationId xmlns:a16="http://schemas.microsoft.com/office/drawing/2014/main" id="{123F1194-3D54-9C8F-1266-D8FAFA7EC9FE}"/>
              </a:ext>
            </a:extLst>
          </p:cNvPr>
          <p:cNvSpPr>
            <a:spLocks/>
          </p:cNvSpPr>
          <p:nvPr/>
        </p:nvSpPr>
        <p:spPr bwMode="auto">
          <a:xfrm>
            <a:off x="5134996" y="4935277"/>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74" name="TextBox 73">
            <a:extLst>
              <a:ext uri="{FF2B5EF4-FFF2-40B4-BE49-F238E27FC236}">
                <a16:creationId xmlns:a16="http://schemas.microsoft.com/office/drawing/2014/main" id="{D2D8264C-B449-DB3B-A3AB-15886D07D838}"/>
              </a:ext>
              <a:ext uri="{C183D7F6-B498-43B3-948B-1728B52AA6E4}">
                <adec:decorative xmlns:adec="http://schemas.microsoft.com/office/drawing/2017/decorative" val="0"/>
              </a:ext>
            </a:extLst>
          </p:cNvPr>
          <p:cNvSpPr txBox="1"/>
          <p:nvPr/>
        </p:nvSpPr>
        <p:spPr>
          <a:xfrm>
            <a:off x="5651176" y="4948638"/>
            <a:ext cx="1596531" cy="369332"/>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PowerPoint</a:t>
            </a:r>
            <a:br>
              <a:rPr lang="en-US" sz="1200">
                <a:solidFill>
                  <a:prstClr val="black"/>
                </a:solidFill>
                <a:latin typeface="Segoe UI Semibold"/>
              </a:rPr>
            </a:br>
            <a:r>
              <a:rPr lang="en-US" sz="1200">
                <a:solidFill>
                  <a:prstClr val="black"/>
                </a:solidFill>
                <a:latin typeface="Segoe UI Semibold"/>
              </a:rPr>
              <a:t>Copilot in Teams</a:t>
            </a:r>
          </a:p>
        </p:txBody>
      </p:sp>
      <p:pic>
        <p:nvPicPr>
          <p:cNvPr id="84" name="Picture 6" descr="Microsoft Teams Logo, symbol, meaning, history, PNG">
            <a:hlinkClick r:id="rId7"/>
            <a:extLst>
              <a:ext uri="{FF2B5EF4-FFF2-40B4-BE49-F238E27FC236}">
                <a16:creationId xmlns:a16="http://schemas.microsoft.com/office/drawing/2014/main" id="{266FB3A9-6EB7-DFF3-3A8A-1C814C147FF9}"/>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l="20244" r="20244"/>
          <a:stretch/>
        </p:blipFill>
        <p:spPr bwMode="auto">
          <a:xfrm>
            <a:off x="5178501" y="5008087"/>
            <a:ext cx="277382" cy="26217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descr="Microsoft PowerPoint Logo - PNG and Vector - Logo Download">
            <a:hlinkClick r:id="rId12"/>
            <a:extLst>
              <a:ext uri="{FF2B5EF4-FFF2-40B4-BE49-F238E27FC236}">
                <a16:creationId xmlns:a16="http://schemas.microsoft.com/office/drawing/2014/main" id="{96815ECC-1480-FC16-A5F4-51ABA005F217}"/>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4693574" y="5006254"/>
            <a:ext cx="285779" cy="265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2167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46BBE-CC0F-6EC9-0436-7CEF8B996CA5}"/>
            </a:ext>
          </a:extLst>
        </p:cNvPr>
        <p:cNvGrpSpPr/>
        <p:nvPr/>
      </p:nvGrpSpPr>
      <p:grpSpPr>
        <a:xfrm>
          <a:off x="0" y="0"/>
          <a:ext cx="0" cy="0"/>
          <a:chOff x="0" y="0"/>
          <a:chExt cx="0" cy="0"/>
        </a:xfrm>
      </p:grpSpPr>
      <p:sp>
        <p:nvSpPr>
          <p:cNvPr id="113" name="Rectangle: Rounded Corners 28">
            <a:extLst>
              <a:ext uri="{FF2B5EF4-FFF2-40B4-BE49-F238E27FC236}">
                <a16:creationId xmlns:a16="http://schemas.microsoft.com/office/drawing/2014/main" id="{CD1CA694-2669-E036-219C-AE563975958A}"/>
              </a:ext>
            </a:extLst>
          </p:cNvPr>
          <p:cNvSpPr>
            <a:spLocks/>
          </p:cNvSpPr>
          <p:nvPr/>
        </p:nvSpPr>
        <p:spPr bwMode="auto">
          <a:xfrm>
            <a:off x="588262" y="1257699"/>
            <a:ext cx="11015476" cy="5011339"/>
          </a:xfrm>
          <a:prstGeom prst="roundRect">
            <a:avLst>
              <a:gd name="adj" fmla="val 2074"/>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900">
              <a:solidFill>
                <a:schemeClr val="tx1"/>
              </a:solidFill>
              <a:latin typeface="Segoe UI"/>
              <a:cs typeface="Segoe UI" pitchFamily="34" charset="0"/>
            </a:endParaRPr>
          </a:p>
        </p:txBody>
      </p:sp>
      <p:sp>
        <p:nvSpPr>
          <p:cNvPr id="10" name="Oval 9">
            <a:extLst>
              <a:ext uri="{FF2B5EF4-FFF2-40B4-BE49-F238E27FC236}">
                <a16:creationId xmlns:a16="http://schemas.microsoft.com/office/drawing/2014/main" id="{FDD6EA40-92BC-3D16-8BE3-7C52F3142248}"/>
              </a:ext>
            </a:extLst>
          </p:cNvPr>
          <p:cNvSpPr>
            <a:spLocks/>
          </p:cNvSpPr>
          <p:nvPr/>
        </p:nvSpPr>
        <p:spPr bwMode="auto">
          <a:xfrm>
            <a:off x="5268031" y="2628964"/>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2" name="Title 1">
            <a:extLst>
              <a:ext uri="{FF2B5EF4-FFF2-40B4-BE49-F238E27FC236}">
                <a16:creationId xmlns:a16="http://schemas.microsoft.com/office/drawing/2014/main" id="{4D4B8786-C2D6-9303-051A-BC36758B9F81}"/>
              </a:ext>
            </a:extLst>
          </p:cNvPr>
          <p:cNvSpPr>
            <a:spLocks noGrp="1"/>
          </p:cNvSpPr>
          <p:nvPr>
            <p:ph type="title"/>
          </p:nvPr>
        </p:nvSpPr>
        <p:spPr>
          <a:xfrm>
            <a:off x="588263" y="272457"/>
            <a:ext cx="11018520" cy="430887"/>
          </a:xfrm>
        </p:spPr>
        <p:txBody>
          <a:bodyPr/>
          <a:lstStyle/>
          <a:p>
            <a:r>
              <a:rPr lang="en-US" sz="2800">
                <a:gradFill>
                  <a:gsLst>
                    <a:gs pos="35000">
                      <a:srgbClr val="0078D4"/>
                    </a:gs>
                    <a:gs pos="0">
                      <a:srgbClr val="C03BC4"/>
                    </a:gs>
                  </a:gsLst>
                  <a:path path="circle">
                    <a:fillToRect l="100000" t="100000"/>
                  </a:path>
                </a:gradFill>
              </a:rPr>
              <a:t>Marketing use case |</a:t>
            </a:r>
            <a:r>
              <a:rPr lang="en-US" sz="2800"/>
              <a:t> Create a new offering</a:t>
            </a:r>
          </a:p>
        </p:txBody>
      </p:sp>
      <p:sp>
        <p:nvSpPr>
          <p:cNvPr id="46" name="Freeform: Shape 2">
            <a:extLst>
              <a:ext uri="{FF2B5EF4-FFF2-40B4-BE49-F238E27FC236}">
                <a16:creationId xmlns:a16="http://schemas.microsoft.com/office/drawing/2014/main" id="{2730ADD3-EDF2-E021-9597-51D0C9046BF3}"/>
              </a:ext>
              <a:ext uri="{C183D7F6-B498-43B3-948B-1728B52AA6E4}">
                <adec:decorative xmlns:adec="http://schemas.microsoft.com/office/drawing/2017/decorative" val="1"/>
              </a:ext>
            </a:extLst>
          </p:cNvPr>
          <p:cNvSpPr/>
          <p:nvPr/>
        </p:nvSpPr>
        <p:spPr bwMode="auto">
          <a:xfrm>
            <a:off x="588262" y="1671436"/>
            <a:ext cx="10562486" cy="2453282"/>
          </a:xfrm>
          <a:custGeom>
            <a:avLst/>
            <a:gdLst>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 name="connsiteX0" fmla="*/ 25400 w 9096375"/>
              <a:gd name="connsiteY0" fmla="*/ 0 h 2491048"/>
              <a:gd name="connsiteX1" fmla="*/ 8875992 w 9096375"/>
              <a:gd name="connsiteY1" fmla="*/ 0 h 2491048"/>
              <a:gd name="connsiteX2" fmla="*/ 9096375 w 9096375"/>
              <a:gd name="connsiteY2" fmla="*/ 220383 h 2491048"/>
              <a:gd name="connsiteX3" fmla="*/ 9096375 w 9096375"/>
              <a:gd name="connsiteY3" fmla="*/ 2270665 h 2491048"/>
              <a:gd name="connsiteX4" fmla="*/ 8875992 w 9096375"/>
              <a:gd name="connsiteY4" fmla="*/ 2491048 h 2491048"/>
              <a:gd name="connsiteX5" fmla="*/ 25400 w 9096375"/>
              <a:gd name="connsiteY5" fmla="*/ 2491048 h 2491048"/>
              <a:gd name="connsiteX6" fmla="*/ 0 w 9096375"/>
              <a:gd name="connsiteY6" fmla="*/ 1182948 h 2491048"/>
              <a:gd name="connsiteX7" fmla="*/ 25400 w 9096375"/>
              <a:gd name="connsiteY7" fmla="*/ 0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7" fmla="*/ 91440 w 9096375"/>
              <a:gd name="connsiteY7" fmla="*/ 1274388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0975" h="2491048">
                <a:moveTo>
                  <a:pt x="0" y="0"/>
                </a:moveTo>
                <a:lnTo>
                  <a:pt x="8850592" y="0"/>
                </a:lnTo>
                <a:cubicBezTo>
                  <a:pt x="8972306" y="0"/>
                  <a:pt x="9070975" y="98669"/>
                  <a:pt x="9070975" y="220383"/>
                </a:cubicBezTo>
                <a:lnTo>
                  <a:pt x="9070975" y="2270665"/>
                </a:lnTo>
                <a:cubicBezTo>
                  <a:pt x="9070975" y="2392379"/>
                  <a:pt x="8972306" y="2491048"/>
                  <a:pt x="8850592" y="2491048"/>
                </a:cubicBezTo>
                <a:lnTo>
                  <a:pt x="0" y="2491048"/>
                </a:lnTo>
              </a:path>
            </a:pathLst>
          </a:custGeom>
          <a:ln w="15875" cap="flat">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7" name="Rectangle: Rounded Corners 6">
            <a:extLst>
              <a:ext uri="{FF2B5EF4-FFF2-40B4-BE49-F238E27FC236}">
                <a16:creationId xmlns:a16="http://schemas.microsoft.com/office/drawing/2014/main" id="{83852665-B7DE-F64B-7746-BD54B99267DB}"/>
              </a:ext>
              <a:ext uri="{C183D7F6-B498-43B3-948B-1728B52AA6E4}">
                <adec:decorative xmlns:adec="http://schemas.microsoft.com/office/drawing/2017/decorative" val="1"/>
              </a:ext>
            </a:extLst>
          </p:cNvPr>
          <p:cNvSpPr/>
          <p:nvPr/>
        </p:nvSpPr>
        <p:spPr bwMode="auto">
          <a:xfrm>
            <a:off x="1107052" y="5416315"/>
            <a:ext cx="2705513" cy="582726"/>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lnSpc>
                <a:spcPct val="110000"/>
              </a:lnSpc>
              <a:spcBef>
                <a:spcPct val="0"/>
              </a:spcBef>
              <a:spcAft>
                <a:spcPct val="0"/>
              </a:spcAft>
            </a:pPr>
            <a:r>
              <a:rPr lang="en-US" sz="900" b="1" spc="0">
                <a:solidFill>
                  <a:schemeClr val="tx1"/>
                </a:solidFill>
                <a:latin typeface="Segoe UI"/>
              </a:rPr>
              <a:t>Using higher quality presentations </a:t>
            </a:r>
            <a:r>
              <a:rPr lang="en-US" sz="900" spc="0">
                <a:solidFill>
                  <a:schemeClr val="tx1"/>
                </a:solidFill>
                <a:latin typeface="Segoe UI"/>
              </a:rPr>
              <a:t>makes it easier to highlight wins and lessons learned.  </a:t>
            </a:r>
          </a:p>
        </p:txBody>
      </p:sp>
      <p:sp>
        <p:nvSpPr>
          <p:cNvPr id="48" name="Rectangle: Rounded Corners 4">
            <a:extLst>
              <a:ext uri="{FF2B5EF4-FFF2-40B4-BE49-F238E27FC236}">
                <a16:creationId xmlns:a16="http://schemas.microsoft.com/office/drawing/2014/main" id="{35F0770F-7930-435B-C708-815CBD596979}"/>
              </a:ext>
            </a:extLst>
          </p:cNvPr>
          <p:cNvSpPr/>
          <p:nvPr/>
        </p:nvSpPr>
        <p:spPr bwMode="auto">
          <a:xfrm>
            <a:off x="1107052" y="3962701"/>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a:ln w="3175">
                  <a:noFill/>
                </a:ln>
                <a:gradFill>
                  <a:gsLst>
                    <a:gs pos="76437">
                      <a:srgbClr val="FFFFFF"/>
                    </a:gs>
                    <a:gs pos="55747">
                      <a:srgbClr val="FFFFFF"/>
                    </a:gs>
                  </a:gsLst>
                  <a:path path="circle">
                    <a:fillToRect l="100000" b="100000"/>
                  </a:path>
                </a:gradFill>
                <a:latin typeface="+mj-lt"/>
                <a:cs typeface="Segoe UI" pitchFamily="34" charset="0"/>
              </a:rPr>
              <a:t>6. Share results broadly</a:t>
            </a:r>
          </a:p>
        </p:txBody>
      </p:sp>
      <p:sp>
        <p:nvSpPr>
          <p:cNvPr id="49" name="TextBox 48">
            <a:extLst>
              <a:ext uri="{FF2B5EF4-FFF2-40B4-BE49-F238E27FC236}">
                <a16:creationId xmlns:a16="http://schemas.microsoft.com/office/drawing/2014/main" id="{C19B7ECB-4535-7072-422B-97B4AD37BB36}"/>
              </a:ext>
            </a:extLst>
          </p:cNvPr>
          <p:cNvSpPr txBox="1"/>
          <p:nvPr/>
        </p:nvSpPr>
        <p:spPr>
          <a:xfrm>
            <a:off x="1107053" y="4415165"/>
            <a:ext cx="2705512" cy="445058"/>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marL="0" marR="0" lvl="0" indent="0" defTabSz="914400" eaLnBrk="1" fontAlgn="auto" latinLnBrk="0" hangingPunct="1">
              <a:lnSpc>
                <a:spcPct val="110000"/>
              </a:lnSpc>
              <a:spcBef>
                <a:spcPts val="0"/>
              </a:spcBef>
              <a:spcAft>
                <a:spcPts val="0"/>
              </a:spcAft>
              <a:buClrTx/>
              <a:buSzTx/>
              <a:buFontTx/>
              <a:buNone/>
              <a:tabLst/>
              <a:defRPr/>
            </a:pPr>
            <a:r>
              <a:rPr kumimoji="0" lang="en-US" b="0" i="0" u="none" strike="noStrike" kern="0" cap="none" spc="0" normalizeH="0" baseline="0" noProof="0">
                <a:ln>
                  <a:noFill/>
                </a:ln>
                <a:solidFill>
                  <a:srgbClr val="1A1A1A"/>
                </a:solidFill>
                <a:effectLst/>
                <a:uLnTx/>
                <a:uFillTx/>
                <a:cs typeface="Segoe UI" pitchFamily="34" charset="0"/>
              </a:rPr>
              <a:t>Post campaign evaluate how your new offering landed with customers and which channels proved the most effective. </a:t>
            </a:r>
          </a:p>
        </p:txBody>
      </p:sp>
      <p:sp>
        <p:nvSpPr>
          <p:cNvPr id="50" name="Rectangle: Rounded Corners 6">
            <a:extLst>
              <a:ext uri="{FF2B5EF4-FFF2-40B4-BE49-F238E27FC236}">
                <a16:creationId xmlns:a16="http://schemas.microsoft.com/office/drawing/2014/main" id="{11FBA030-3B62-F6F2-8FD5-A068C78F7990}"/>
              </a:ext>
              <a:ext uri="{C183D7F6-B498-43B3-948B-1728B52AA6E4}">
                <adec:decorative xmlns:adec="http://schemas.microsoft.com/office/drawing/2017/decorative" val="1"/>
              </a:ext>
            </a:extLst>
          </p:cNvPr>
          <p:cNvSpPr/>
          <p:nvPr/>
        </p:nvSpPr>
        <p:spPr bwMode="auto">
          <a:xfrm>
            <a:off x="8028777" y="5414533"/>
            <a:ext cx="2705513" cy="582726"/>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lnSpc>
                <a:spcPct val="110000"/>
              </a:lnSpc>
              <a:spcBef>
                <a:spcPct val="0"/>
              </a:spcBef>
              <a:spcAft>
                <a:spcPct val="0"/>
              </a:spcAft>
            </a:pPr>
            <a:r>
              <a:rPr lang="en-US" sz="900" b="1" spc="0">
                <a:solidFill>
                  <a:schemeClr val="tx1"/>
                </a:solidFill>
                <a:latin typeface="Segoe UI"/>
              </a:rPr>
              <a:t>Document and socialize </a:t>
            </a:r>
            <a:r>
              <a:rPr lang="en-US" sz="900" spc="0">
                <a:solidFill>
                  <a:schemeClr val="tx1"/>
                </a:solidFill>
                <a:latin typeface="Segoe UI"/>
              </a:rPr>
              <a:t>your plan to keep sellers up to date.</a:t>
            </a:r>
          </a:p>
        </p:txBody>
      </p:sp>
      <p:sp>
        <p:nvSpPr>
          <p:cNvPr id="51" name="Rectangle: Rounded Corners 7">
            <a:extLst>
              <a:ext uri="{FF2B5EF4-FFF2-40B4-BE49-F238E27FC236}">
                <a16:creationId xmlns:a16="http://schemas.microsoft.com/office/drawing/2014/main" id="{D82034BD-9D99-21F5-8BB0-83B3C7FD4FD0}"/>
              </a:ext>
            </a:extLst>
          </p:cNvPr>
          <p:cNvSpPr/>
          <p:nvPr/>
        </p:nvSpPr>
        <p:spPr bwMode="auto">
          <a:xfrm>
            <a:off x="8028777" y="3964863"/>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spc="-20">
                <a:ln w="3175">
                  <a:noFill/>
                </a:ln>
                <a:gradFill>
                  <a:gsLst>
                    <a:gs pos="76437">
                      <a:srgbClr val="FFFFFF"/>
                    </a:gs>
                    <a:gs pos="55747">
                      <a:srgbClr val="FFFFFF"/>
                    </a:gs>
                  </a:gsLst>
                  <a:path path="circle">
                    <a:fillToRect l="100000" b="100000"/>
                  </a:path>
                </a:gradFill>
                <a:latin typeface="+mj-lt"/>
                <a:cs typeface="Segoe UI" pitchFamily="34" charset="0"/>
              </a:rPr>
              <a:t>4. Prep your sellers</a:t>
            </a:r>
          </a:p>
        </p:txBody>
      </p:sp>
      <p:sp>
        <p:nvSpPr>
          <p:cNvPr id="52" name="TextBox 51">
            <a:extLst>
              <a:ext uri="{FF2B5EF4-FFF2-40B4-BE49-F238E27FC236}">
                <a16:creationId xmlns:a16="http://schemas.microsoft.com/office/drawing/2014/main" id="{FE79BFBD-BD11-9425-5134-C03B4E34A39A}"/>
              </a:ext>
            </a:extLst>
          </p:cNvPr>
          <p:cNvSpPr txBox="1"/>
          <p:nvPr/>
        </p:nvSpPr>
        <p:spPr>
          <a:xfrm>
            <a:off x="8028777" y="4415165"/>
            <a:ext cx="2705513" cy="445058"/>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marL="0" marR="0" lvl="0" indent="0" defTabSz="914400" eaLnBrk="1" fontAlgn="auto" latinLnBrk="0" hangingPunct="1">
              <a:lnSpc>
                <a:spcPct val="110000"/>
              </a:lnSpc>
              <a:spcBef>
                <a:spcPts val="0"/>
              </a:spcBef>
              <a:spcAft>
                <a:spcPts val="0"/>
              </a:spcAft>
              <a:buClrTx/>
              <a:buSzTx/>
              <a:buFontTx/>
              <a:buNone/>
              <a:tabLst/>
              <a:defRPr/>
            </a:pPr>
            <a:r>
              <a:rPr kumimoji="0" lang="en-US" i="0" u="none" strike="noStrike" kern="0" cap="none" spc="0" normalizeH="0" baseline="0" noProof="0">
                <a:ln>
                  <a:noFill/>
                </a:ln>
                <a:solidFill>
                  <a:srgbClr val="1A1A1A"/>
                </a:solidFill>
                <a:effectLst/>
                <a:uLnTx/>
                <a:uFillTx/>
                <a:cs typeface="Segoe UI" pitchFamily="34" charset="0"/>
              </a:rPr>
              <a:t>Create presentation from your Marketing Plan and FAQ to share with the sales team prior to the product promotion.  </a:t>
            </a:r>
          </a:p>
        </p:txBody>
      </p:sp>
      <p:sp>
        <p:nvSpPr>
          <p:cNvPr id="53" name="Rectangle: Rounded Corners 6">
            <a:extLst>
              <a:ext uri="{FF2B5EF4-FFF2-40B4-BE49-F238E27FC236}">
                <a16:creationId xmlns:a16="http://schemas.microsoft.com/office/drawing/2014/main" id="{41E786F7-5B44-ACFD-C5C8-3B813C0DDE0C}"/>
              </a:ext>
              <a:ext uri="{C183D7F6-B498-43B3-948B-1728B52AA6E4}">
                <adec:decorative xmlns:adec="http://schemas.microsoft.com/office/drawing/2017/decorative" val="1"/>
              </a:ext>
            </a:extLst>
          </p:cNvPr>
          <p:cNvSpPr/>
          <p:nvPr/>
        </p:nvSpPr>
        <p:spPr bwMode="auto">
          <a:xfrm>
            <a:off x="1107052" y="3121439"/>
            <a:ext cx="2705513" cy="665832"/>
          </a:xfrm>
          <a:prstGeom prst="roundRect">
            <a:avLst>
              <a:gd name="adj" fmla="val 10001"/>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r>
              <a:rPr lang="en-US" sz="900" b="1" kern="0">
                <a:solidFill>
                  <a:srgbClr val="1A1A1A"/>
                </a:solidFill>
                <a:latin typeface="Segoe UI"/>
              </a:rPr>
              <a:t>Kickstart your project</a:t>
            </a:r>
            <a:r>
              <a:rPr lang="en-US" sz="900" kern="0">
                <a:solidFill>
                  <a:srgbClr val="1A1A1A"/>
                </a:solidFill>
                <a:latin typeface="Segoe UI"/>
              </a:rPr>
              <a:t> as you plan and collaborate easier with Copilot in Loop. </a:t>
            </a:r>
          </a:p>
        </p:txBody>
      </p:sp>
      <p:sp>
        <p:nvSpPr>
          <p:cNvPr id="54" name="TextBox 53">
            <a:extLst>
              <a:ext uri="{FF2B5EF4-FFF2-40B4-BE49-F238E27FC236}">
                <a16:creationId xmlns:a16="http://schemas.microsoft.com/office/drawing/2014/main" id="{E142DCEC-5775-4784-5E9D-9552D68D8928}"/>
              </a:ext>
            </a:extLst>
          </p:cNvPr>
          <p:cNvSpPr txBox="1"/>
          <p:nvPr/>
        </p:nvSpPr>
        <p:spPr>
          <a:xfrm>
            <a:off x="1107051" y="1948229"/>
            <a:ext cx="2894678" cy="597408"/>
          </a:xfrm>
          <a:prstGeom prst="rect">
            <a:avLst/>
          </a:prstGeom>
          <a:noFill/>
        </p:spPr>
        <p:txBody>
          <a:bodyPr wrap="square" lIns="91440" tIns="0" rIns="91440" bIns="0" rtlCol="0" anchor="t">
            <a:spAutoFit/>
          </a:bodyPr>
          <a:lstStyle/>
          <a:p>
            <a:pPr>
              <a:lnSpc>
                <a:spcPct val="110000"/>
              </a:lnSpc>
              <a:defRPr/>
            </a:pPr>
            <a:r>
              <a:rPr lang="en-US" sz="900">
                <a:solidFill>
                  <a:srgbClr val="1A1A1A"/>
                </a:solidFill>
                <a:ea typeface="Segoe UI" pitchFamily="34" charset="0"/>
                <a:cs typeface="Segoe UI" pitchFamily="34" charset="0"/>
              </a:rPr>
              <a:t>Use Copilot in Loop to brainstorm ideas, leverage the draft marketing plan in the ideation, then incorporate the new ideas into the draft marketing plan by using Copilot in Word.  </a:t>
            </a:r>
          </a:p>
        </p:txBody>
      </p:sp>
      <p:sp>
        <p:nvSpPr>
          <p:cNvPr id="55" name="Rectangle: Rounded Corners 11">
            <a:extLst>
              <a:ext uri="{FF2B5EF4-FFF2-40B4-BE49-F238E27FC236}">
                <a16:creationId xmlns:a16="http://schemas.microsoft.com/office/drawing/2014/main" id="{AD3B3597-B9CD-F1CB-055E-900441AE56FB}"/>
              </a:ext>
            </a:extLst>
          </p:cNvPr>
          <p:cNvSpPr/>
          <p:nvPr/>
        </p:nvSpPr>
        <p:spPr bwMode="auto">
          <a:xfrm>
            <a:off x="1107052" y="1505660"/>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a:ln w="3175">
                  <a:noFill/>
                </a:ln>
                <a:gradFill>
                  <a:gsLst>
                    <a:gs pos="76437">
                      <a:srgbClr val="FFFFFF"/>
                    </a:gs>
                    <a:gs pos="55747">
                      <a:srgbClr val="FFFFFF"/>
                    </a:gs>
                  </a:gsLst>
                  <a:path path="circle">
                    <a:fillToRect l="100000" b="100000"/>
                  </a:path>
                </a:gradFill>
                <a:latin typeface="+mj-lt"/>
                <a:cs typeface="Segoe UI" pitchFamily="34" charset="0"/>
              </a:rPr>
              <a:t>1. Brainstorm with Copilot</a:t>
            </a:r>
          </a:p>
        </p:txBody>
      </p:sp>
      <p:sp>
        <p:nvSpPr>
          <p:cNvPr id="56" name="Rectangle: Rounded Corners 6">
            <a:extLst>
              <a:ext uri="{FF2B5EF4-FFF2-40B4-BE49-F238E27FC236}">
                <a16:creationId xmlns:a16="http://schemas.microsoft.com/office/drawing/2014/main" id="{453D78BC-09A5-6F79-8D33-097198CABDF0}"/>
              </a:ext>
              <a:ext uri="{C183D7F6-B498-43B3-948B-1728B52AA6E4}">
                <adec:decorative xmlns:adec="http://schemas.microsoft.com/office/drawing/2017/decorative" val="1"/>
              </a:ext>
            </a:extLst>
          </p:cNvPr>
          <p:cNvSpPr/>
          <p:nvPr/>
        </p:nvSpPr>
        <p:spPr bwMode="auto">
          <a:xfrm>
            <a:off x="4575471" y="3121438"/>
            <a:ext cx="2705513" cy="667049"/>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r>
              <a:rPr lang="en-US" sz="900" b="1" kern="0">
                <a:solidFill>
                  <a:srgbClr val="1A1A1A"/>
                </a:solidFill>
                <a:latin typeface="Segoe UI"/>
              </a:rPr>
              <a:t>Brainstorm and draft </a:t>
            </a:r>
            <a:r>
              <a:rPr lang="en-US" sz="900" kern="0">
                <a:solidFill>
                  <a:srgbClr val="1A1A1A"/>
                </a:solidFill>
                <a:latin typeface="Segoe UI"/>
              </a:rPr>
              <a:t>content quickly with Copilot. Collaborate on ideas and content using your instructions or reference files.</a:t>
            </a:r>
          </a:p>
        </p:txBody>
      </p:sp>
      <p:sp>
        <p:nvSpPr>
          <p:cNvPr id="57" name="Rectangle: Rounded Corners 13">
            <a:extLst>
              <a:ext uri="{FF2B5EF4-FFF2-40B4-BE49-F238E27FC236}">
                <a16:creationId xmlns:a16="http://schemas.microsoft.com/office/drawing/2014/main" id="{D8F0F907-EAA3-5152-298A-DA7BB885AE42}"/>
              </a:ext>
            </a:extLst>
          </p:cNvPr>
          <p:cNvSpPr/>
          <p:nvPr/>
        </p:nvSpPr>
        <p:spPr bwMode="auto">
          <a:xfrm>
            <a:off x="4575472" y="1505660"/>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spc="-20">
                <a:ln w="3175">
                  <a:noFill/>
                </a:ln>
                <a:gradFill>
                  <a:gsLst>
                    <a:gs pos="76437">
                      <a:srgbClr val="FFFFFF"/>
                    </a:gs>
                    <a:gs pos="55747">
                      <a:srgbClr val="FFFFFF"/>
                    </a:gs>
                  </a:gsLst>
                  <a:path path="circle">
                    <a:fillToRect l="100000" b="100000"/>
                  </a:path>
                </a:gradFill>
                <a:latin typeface="+mj-lt"/>
                <a:cs typeface="Segoe UI" pitchFamily="34" charset="0"/>
              </a:rPr>
              <a:t>2. Draft new offering announcement</a:t>
            </a:r>
          </a:p>
        </p:txBody>
      </p:sp>
      <p:sp>
        <p:nvSpPr>
          <p:cNvPr id="58" name="TextBox 57">
            <a:extLst>
              <a:ext uri="{FF2B5EF4-FFF2-40B4-BE49-F238E27FC236}">
                <a16:creationId xmlns:a16="http://schemas.microsoft.com/office/drawing/2014/main" id="{16A09C38-7B4E-A988-0A32-FFFD9C638D3C}"/>
              </a:ext>
            </a:extLst>
          </p:cNvPr>
          <p:cNvSpPr txBox="1"/>
          <p:nvPr/>
        </p:nvSpPr>
        <p:spPr>
          <a:xfrm>
            <a:off x="4575471" y="1948229"/>
            <a:ext cx="2705513" cy="597408"/>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marL="0" marR="0" lvl="0" indent="0" defTabSz="914400" eaLnBrk="1" fontAlgn="auto" latinLnBrk="0" hangingPunct="1">
              <a:lnSpc>
                <a:spcPct val="110000"/>
              </a:lnSpc>
              <a:spcBef>
                <a:spcPts val="0"/>
              </a:spcBef>
              <a:spcAft>
                <a:spcPts val="0"/>
              </a:spcAft>
              <a:buClrTx/>
              <a:buSzTx/>
              <a:buFontTx/>
              <a:buNone/>
              <a:tabLst/>
              <a:defRPr/>
            </a:pPr>
            <a:r>
              <a:rPr kumimoji="0" lang="en-US" b="0" i="0" u="none" strike="noStrike" kern="0" cap="none" spc="0" normalizeH="0" baseline="0" noProof="0">
                <a:ln>
                  <a:noFill/>
                </a:ln>
                <a:solidFill>
                  <a:srgbClr val="1A1A1A"/>
                </a:solidFill>
                <a:effectLst/>
                <a:uLnTx/>
                <a:uFillTx/>
                <a:cs typeface="Segoe UI" pitchFamily="34" charset="0"/>
              </a:rPr>
              <a:t>Prompt Microsoft Copilot to create content that is written in the style of a blog post or social media post, leverage existing documents including your Marketing plan. </a:t>
            </a:r>
          </a:p>
        </p:txBody>
      </p:sp>
      <p:sp>
        <p:nvSpPr>
          <p:cNvPr id="59" name="Rectangle: Rounded Corners 15">
            <a:extLst>
              <a:ext uri="{FF2B5EF4-FFF2-40B4-BE49-F238E27FC236}">
                <a16:creationId xmlns:a16="http://schemas.microsoft.com/office/drawing/2014/main" id="{25C3E288-3466-F202-EFE5-582B8EFD0F06}"/>
              </a:ext>
            </a:extLst>
          </p:cNvPr>
          <p:cNvSpPr/>
          <p:nvPr/>
        </p:nvSpPr>
        <p:spPr bwMode="auto">
          <a:xfrm>
            <a:off x="8028777" y="1505660"/>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spc="-20">
                <a:ln w="3175">
                  <a:noFill/>
                </a:ln>
                <a:gradFill>
                  <a:gsLst>
                    <a:gs pos="76437">
                      <a:srgbClr val="FFFFFF"/>
                    </a:gs>
                    <a:gs pos="55747">
                      <a:srgbClr val="FFFFFF"/>
                    </a:gs>
                  </a:gsLst>
                  <a:path path="circle">
                    <a:fillToRect l="100000" b="100000"/>
                  </a:path>
                </a:gradFill>
                <a:latin typeface="+mj-lt"/>
                <a:cs typeface="Segoe UI" pitchFamily="34" charset="0"/>
              </a:rPr>
              <a:t>3. Keep the team up to date</a:t>
            </a:r>
          </a:p>
        </p:txBody>
      </p:sp>
      <p:sp>
        <p:nvSpPr>
          <p:cNvPr id="60" name="Rectangle: Rounded Corners 6">
            <a:extLst>
              <a:ext uri="{FF2B5EF4-FFF2-40B4-BE49-F238E27FC236}">
                <a16:creationId xmlns:a16="http://schemas.microsoft.com/office/drawing/2014/main" id="{1523D715-9DFD-10B2-2D40-F31B71049652}"/>
              </a:ext>
              <a:ext uri="{C183D7F6-B498-43B3-948B-1728B52AA6E4}">
                <adec:decorative xmlns:adec="http://schemas.microsoft.com/office/drawing/2017/decorative" val="1"/>
              </a:ext>
            </a:extLst>
          </p:cNvPr>
          <p:cNvSpPr/>
          <p:nvPr/>
        </p:nvSpPr>
        <p:spPr bwMode="auto">
          <a:xfrm>
            <a:off x="8028777" y="3121438"/>
            <a:ext cx="2705513" cy="667049"/>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r>
              <a:rPr lang="en-US" sz="900" b="1" kern="0">
                <a:solidFill>
                  <a:srgbClr val="1A1A1A"/>
                </a:solidFill>
                <a:latin typeface="Segoe UI"/>
              </a:rPr>
              <a:t>Don't start with a blank page again. </a:t>
            </a:r>
            <a:r>
              <a:rPr lang="en-US" sz="900" kern="0">
                <a:solidFill>
                  <a:srgbClr val="1A1A1A"/>
                </a:solidFill>
                <a:latin typeface="Segoe UI"/>
              </a:rPr>
              <a:t>Draft with Copilot and get to a finished document in a fraction of the time.</a:t>
            </a:r>
          </a:p>
        </p:txBody>
      </p:sp>
      <p:sp>
        <p:nvSpPr>
          <p:cNvPr id="61" name="TextBox 60">
            <a:extLst>
              <a:ext uri="{FF2B5EF4-FFF2-40B4-BE49-F238E27FC236}">
                <a16:creationId xmlns:a16="http://schemas.microsoft.com/office/drawing/2014/main" id="{AE89A875-3626-E550-7294-9C079E8A8E46}"/>
              </a:ext>
            </a:extLst>
          </p:cNvPr>
          <p:cNvSpPr txBox="1"/>
          <p:nvPr/>
        </p:nvSpPr>
        <p:spPr>
          <a:xfrm>
            <a:off x="8028777" y="1948229"/>
            <a:ext cx="2705513" cy="597408"/>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marL="0" marR="0" lvl="0" indent="0" defTabSz="914400" eaLnBrk="1" fontAlgn="auto" latinLnBrk="0" hangingPunct="1">
              <a:lnSpc>
                <a:spcPct val="110000"/>
              </a:lnSpc>
              <a:spcBef>
                <a:spcPts val="0"/>
              </a:spcBef>
              <a:spcAft>
                <a:spcPts val="0"/>
              </a:spcAft>
              <a:buClrTx/>
              <a:buSzTx/>
              <a:buFontTx/>
              <a:buNone/>
              <a:tabLst/>
              <a:defRPr/>
            </a:pPr>
            <a:r>
              <a:rPr kumimoji="0" lang="en-US" b="0" i="0" u="none" strike="noStrike" kern="0" cap="none" spc="0" normalizeH="0" baseline="0" noProof="0">
                <a:ln>
                  <a:noFill/>
                </a:ln>
                <a:solidFill>
                  <a:srgbClr val="1A1A1A"/>
                </a:solidFill>
                <a:effectLst/>
                <a:uLnTx/>
                <a:uFillTx/>
                <a:cs typeface="Segoe UI" pitchFamily="34" charset="0"/>
              </a:rPr>
              <a:t>Use Copilot in Teams to summarize key meetings, identify most frequent questions, and action items from the meeting. Use this to generate an initial FAQ document by using Copilot in Word.   </a:t>
            </a:r>
          </a:p>
        </p:txBody>
      </p:sp>
      <p:sp>
        <p:nvSpPr>
          <p:cNvPr id="62" name="Rectangle: Rounded Corners 6">
            <a:extLst>
              <a:ext uri="{FF2B5EF4-FFF2-40B4-BE49-F238E27FC236}">
                <a16:creationId xmlns:a16="http://schemas.microsoft.com/office/drawing/2014/main" id="{7A40DE1E-0E98-25E8-8F66-5DB9EFC77666}"/>
              </a:ext>
              <a:ext uri="{C183D7F6-B498-43B3-948B-1728B52AA6E4}">
                <adec:decorative xmlns:adec="http://schemas.microsoft.com/office/drawing/2017/decorative" val="1"/>
              </a:ext>
            </a:extLst>
          </p:cNvPr>
          <p:cNvSpPr/>
          <p:nvPr/>
        </p:nvSpPr>
        <p:spPr bwMode="auto">
          <a:xfrm>
            <a:off x="4575472" y="5411199"/>
            <a:ext cx="2705513" cy="582726"/>
          </a:xfrm>
          <a:prstGeom prst="roundRect">
            <a:avLst>
              <a:gd name="adj" fmla="val 8425"/>
            </a:avLst>
          </a:prstGeom>
          <a:solidFill>
            <a:schemeClr val="bg1">
              <a:lumMod val="85000"/>
              <a:lumOff val="15000"/>
              <a:alpha val="62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91440" bIns="45720" numCol="1" spcCol="0" rtlCol="0" fromWordArt="0" anchor="t" anchorCtr="0" forceAA="0" compatLnSpc="1">
            <a:prstTxWarp prst="textNoShape">
              <a:avLst/>
            </a:prstTxWarp>
            <a:noAutofit/>
          </a:bodyPr>
          <a:lstStyle/>
          <a:p>
            <a:pPr defTabSz="932472" fontAlgn="base">
              <a:lnSpc>
                <a:spcPct val="110000"/>
              </a:lnSpc>
              <a:spcBef>
                <a:spcPct val="0"/>
              </a:spcBef>
              <a:spcAft>
                <a:spcPct val="0"/>
              </a:spcAft>
            </a:pPr>
            <a:r>
              <a:rPr lang="en-US" sz="900" spc="0">
                <a:solidFill>
                  <a:schemeClr val="tx1"/>
                </a:solidFill>
                <a:latin typeface="Segoe UI"/>
              </a:rPr>
              <a:t>With the </a:t>
            </a:r>
            <a:r>
              <a:rPr lang="en-US" sz="900" b="1" spc="0">
                <a:solidFill>
                  <a:schemeClr val="tx1"/>
                </a:solidFill>
                <a:latin typeface="Segoe UI"/>
              </a:rPr>
              <a:t>right prompt ingredients</a:t>
            </a:r>
            <a:r>
              <a:rPr lang="en-US" sz="900" spc="0">
                <a:solidFill>
                  <a:schemeClr val="tx1"/>
                </a:solidFill>
                <a:latin typeface="Segoe UI"/>
              </a:rPr>
              <a:t>, Copilot can provide something in the voice of your </a:t>
            </a:r>
            <a:br>
              <a:rPr lang="en-US" sz="900" spc="0">
                <a:latin typeface="Segoe UI"/>
              </a:rPr>
            </a:br>
            <a:r>
              <a:rPr lang="en-US" sz="900" spc="0">
                <a:solidFill>
                  <a:schemeClr val="tx1"/>
                </a:solidFill>
                <a:latin typeface="Segoe UI"/>
              </a:rPr>
              <a:t>company – witty, smart, creative – you choose.</a:t>
            </a:r>
          </a:p>
        </p:txBody>
      </p:sp>
      <p:sp>
        <p:nvSpPr>
          <p:cNvPr id="63" name="Rectangle: Rounded Corners 19">
            <a:extLst>
              <a:ext uri="{FF2B5EF4-FFF2-40B4-BE49-F238E27FC236}">
                <a16:creationId xmlns:a16="http://schemas.microsoft.com/office/drawing/2014/main" id="{C514AB64-7C8E-4F38-B3F9-19E09F78FEE0}"/>
              </a:ext>
            </a:extLst>
          </p:cNvPr>
          <p:cNvSpPr/>
          <p:nvPr/>
        </p:nvSpPr>
        <p:spPr bwMode="auto">
          <a:xfrm>
            <a:off x="4575472" y="3965293"/>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a:ln w="3175">
                  <a:noFill/>
                </a:ln>
                <a:gradFill>
                  <a:gsLst>
                    <a:gs pos="76437">
                      <a:srgbClr val="FFFFFF"/>
                    </a:gs>
                    <a:gs pos="55747">
                      <a:srgbClr val="FFFFFF"/>
                    </a:gs>
                  </a:gsLst>
                  <a:path path="circle">
                    <a:fillToRect l="100000" b="100000"/>
                  </a:path>
                </a:gradFill>
                <a:latin typeface="+mj-lt"/>
                <a:cs typeface="Segoe UI" pitchFamily="34" charset="0"/>
              </a:rPr>
              <a:t>5. Execute your campaign</a:t>
            </a:r>
          </a:p>
        </p:txBody>
      </p:sp>
      <p:sp>
        <p:nvSpPr>
          <p:cNvPr id="64" name="TextBox 63">
            <a:extLst>
              <a:ext uri="{FF2B5EF4-FFF2-40B4-BE49-F238E27FC236}">
                <a16:creationId xmlns:a16="http://schemas.microsoft.com/office/drawing/2014/main" id="{03E05660-7917-1231-7D62-4B6C920BC6DC}"/>
              </a:ext>
            </a:extLst>
          </p:cNvPr>
          <p:cNvSpPr txBox="1"/>
          <p:nvPr/>
        </p:nvSpPr>
        <p:spPr>
          <a:xfrm>
            <a:off x="4463649" y="4415165"/>
            <a:ext cx="2900712" cy="292709"/>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marL="0" marR="0" lvl="0" indent="0" defTabSz="914400" eaLnBrk="1" fontAlgn="auto" latinLnBrk="0" hangingPunct="1">
              <a:lnSpc>
                <a:spcPct val="110000"/>
              </a:lnSpc>
              <a:spcBef>
                <a:spcPts val="0"/>
              </a:spcBef>
              <a:spcAft>
                <a:spcPts val="0"/>
              </a:spcAft>
              <a:buClrTx/>
              <a:buSzTx/>
              <a:buFontTx/>
              <a:buNone/>
              <a:tabLst/>
              <a:defRPr/>
            </a:pPr>
            <a:r>
              <a:rPr kumimoji="0" lang="en-US" b="0" i="0" u="none" strike="noStrike" kern="0" cap="none" spc="0" normalizeH="0" baseline="0" noProof="0">
                <a:ln>
                  <a:noFill/>
                </a:ln>
                <a:solidFill>
                  <a:srgbClr val="1A1A1A"/>
                </a:solidFill>
                <a:effectLst/>
                <a:uLnTx/>
                <a:uFillTx/>
                <a:cs typeface="Segoe UI" pitchFamily="34" charset="0"/>
              </a:rPr>
              <a:t>Leverage Copilot to create tailored messages to each of your communication channels to drive sales.</a:t>
            </a:r>
          </a:p>
        </p:txBody>
      </p:sp>
      <p:pic>
        <p:nvPicPr>
          <p:cNvPr id="4" name="Picture 3" descr="Zip Co logo SVG free download, id: 101874 - Brandlogos.net">
            <a:hlinkClick r:id="rId2"/>
            <a:extLst>
              <a:ext uri="{FF2B5EF4-FFF2-40B4-BE49-F238E27FC236}">
                <a16:creationId xmlns:a16="http://schemas.microsoft.com/office/drawing/2014/main" id="{D481E742-B391-A1BF-49B2-A8FA9D8D8403}"/>
              </a:ext>
            </a:extLst>
          </p:cNvPr>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44966" y="2717639"/>
            <a:ext cx="257610" cy="234130"/>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EEDECCAD-4FA7-731E-93C4-6292E4ECB9CA}"/>
              </a:ext>
              <a:ext uri="{C183D7F6-B498-43B3-948B-1728B52AA6E4}">
                <adec:decorative xmlns:adec="http://schemas.microsoft.com/office/drawing/2017/decorative" val="0"/>
              </a:ext>
            </a:extLst>
          </p:cNvPr>
          <p:cNvSpPr txBox="1"/>
          <p:nvPr/>
        </p:nvSpPr>
        <p:spPr>
          <a:xfrm>
            <a:off x="5784615" y="2742371"/>
            <a:ext cx="1496369" cy="184666"/>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a:t>
            </a:r>
          </a:p>
        </p:txBody>
      </p:sp>
      <p:grpSp>
        <p:nvGrpSpPr>
          <p:cNvPr id="91" name="Group 90">
            <a:extLst>
              <a:ext uri="{FF2B5EF4-FFF2-40B4-BE49-F238E27FC236}">
                <a16:creationId xmlns:a16="http://schemas.microsoft.com/office/drawing/2014/main" id="{C8AC9DD5-8506-F1A1-E882-3CF74B9E2F66}"/>
              </a:ext>
            </a:extLst>
          </p:cNvPr>
          <p:cNvGrpSpPr/>
          <p:nvPr/>
        </p:nvGrpSpPr>
        <p:grpSpPr>
          <a:xfrm>
            <a:off x="4128379" y="1594303"/>
            <a:ext cx="166152" cy="166152"/>
            <a:chOff x="5214995" y="-1168400"/>
            <a:chExt cx="431800" cy="431800"/>
          </a:xfrm>
        </p:grpSpPr>
        <p:sp>
          <p:nvSpPr>
            <p:cNvPr id="89" name="Oval 88">
              <a:extLst>
                <a:ext uri="{FF2B5EF4-FFF2-40B4-BE49-F238E27FC236}">
                  <a16:creationId xmlns:a16="http://schemas.microsoft.com/office/drawing/2014/main" id="{CB53C4B6-34BB-0C49-A33B-CE5657282F88}"/>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0" name="Rectangle 89">
              <a:extLst>
                <a:ext uri="{FF2B5EF4-FFF2-40B4-BE49-F238E27FC236}">
                  <a16:creationId xmlns:a16="http://schemas.microsoft.com/office/drawing/2014/main" id="{FD19EF51-DE7D-897F-E974-E02815B55C14}"/>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95" name="Group 94">
            <a:extLst>
              <a:ext uri="{FF2B5EF4-FFF2-40B4-BE49-F238E27FC236}">
                <a16:creationId xmlns:a16="http://schemas.microsoft.com/office/drawing/2014/main" id="{9DC49E11-1AF4-D70A-FC1B-0C4F2E8CEC82}"/>
              </a:ext>
            </a:extLst>
          </p:cNvPr>
          <p:cNvGrpSpPr/>
          <p:nvPr/>
        </p:nvGrpSpPr>
        <p:grpSpPr>
          <a:xfrm>
            <a:off x="7591810" y="1594303"/>
            <a:ext cx="166152" cy="166152"/>
            <a:chOff x="5214995" y="-1168400"/>
            <a:chExt cx="431800" cy="431800"/>
          </a:xfrm>
        </p:grpSpPr>
        <p:sp>
          <p:nvSpPr>
            <p:cNvPr id="96" name="Oval 95">
              <a:extLst>
                <a:ext uri="{FF2B5EF4-FFF2-40B4-BE49-F238E27FC236}">
                  <a16:creationId xmlns:a16="http://schemas.microsoft.com/office/drawing/2014/main" id="{A1AA6C9F-38F8-370E-D17F-81184E5D4B36}"/>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97" name="Rectangle 89">
              <a:extLst>
                <a:ext uri="{FF2B5EF4-FFF2-40B4-BE49-F238E27FC236}">
                  <a16:creationId xmlns:a16="http://schemas.microsoft.com/office/drawing/2014/main" id="{0F250AA3-7467-68E9-0A9A-E29A380AFB83}"/>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98" name="Group 97">
            <a:extLst>
              <a:ext uri="{FF2B5EF4-FFF2-40B4-BE49-F238E27FC236}">
                <a16:creationId xmlns:a16="http://schemas.microsoft.com/office/drawing/2014/main" id="{FD33882E-DE22-8363-2796-E88F1BB4480A}"/>
              </a:ext>
            </a:extLst>
          </p:cNvPr>
          <p:cNvGrpSpPr/>
          <p:nvPr/>
        </p:nvGrpSpPr>
        <p:grpSpPr>
          <a:xfrm flipH="1">
            <a:off x="4128379" y="4049554"/>
            <a:ext cx="166152" cy="166152"/>
            <a:chOff x="5214995" y="-1168400"/>
            <a:chExt cx="431800" cy="431800"/>
          </a:xfrm>
        </p:grpSpPr>
        <p:sp>
          <p:nvSpPr>
            <p:cNvPr id="99" name="Oval 98">
              <a:extLst>
                <a:ext uri="{FF2B5EF4-FFF2-40B4-BE49-F238E27FC236}">
                  <a16:creationId xmlns:a16="http://schemas.microsoft.com/office/drawing/2014/main" id="{10D84820-91A1-2FF2-841F-A069EF68CBBA}"/>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00" name="Rectangle 89">
              <a:extLst>
                <a:ext uri="{FF2B5EF4-FFF2-40B4-BE49-F238E27FC236}">
                  <a16:creationId xmlns:a16="http://schemas.microsoft.com/office/drawing/2014/main" id="{FD34F570-FFCC-3485-A8E3-EF7435C1CD03}"/>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101" name="Group 100">
            <a:extLst>
              <a:ext uri="{FF2B5EF4-FFF2-40B4-BE49-F238E27FC236}">
                <a16:creationId xmlns:a16="http://schemas.microsoft.com/office/drawing/2014/main" id="{706FA334-E750-F47A-0CFC-9CFC2C88CEC5}"/>
              </a:ext>
            </a:extLst>
          </p:cNvPr>
          <p:cNvGrpSpPr/>
          <p:nvPr/>
        </p:nvGrpSpPr>
        <p:grpSpPr>
          <a:xfrm flipH="1">
            <a:off x="7591810" y="4049554"/>
            <a:ext cx="166152" cy="166152"/>
            <a:chOff x="5214995" y="-1168400"/>
            <a:chExt cx="431800" cy="431800"/>
          </a:xfrm>
        </p:grpSpPr>
        <p:sp>
          <p:nvSpPr>
            <p:cNvPr id="102" name="Oval 101">
              <a:extLst>
                <a:ext uri="{FF2B5EF4-FFF2-40B4-BE49-F238E27FC236}">
                  <a16:creationId xmlns:a16="http://schemas.microsoft.com/office/drawing/2014/main" id="{362F2FE8-862B-B4D1-088F-ECF44A97FABB}"/>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03" name="Rectangle 89">
              <a:extLst>
                <a:ext uri="{FF2B5EF4-FFF2-40B4-BE49-F238E27FC236}">
                  <a16:creationId xmlns:a16="http://schemas.microsoft.com/office/drawing/2014/main" id="{8CF4C5FC-0761-8147-299F-3B5D4D002CDD}"/>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107" name="Group 106">
            <a:extLst>
              <a:ext uri="{FF2B5EF4-FFF2-40B4-BE49-F238E27FC236}">
                <a16:creationId xmlns:a16="http://schemas.microsoft.com/office/drawing/2014/main" id="{3109E030-9B29-7350-BF85-A551FC821842}"/>
              </a:ext>
            </a:extLst>
          </p:cNvPr>
          <p:cNvGrpSpPr/>
          <p:nvPr/>
        </p:nvGrpSpPr>
        <p:grpSpPr>
          <a:xfrm rot="5400000">
            <a:off x="11068586" y="2034721"/>
            <a:ext cx="166152" cy="166152"/>
            <a:chOff x="5214995" y="-1168400"/>
            <a:chExt cx="431800" cy="431800"/>
          </a:xfrm>
        </p:grpSpPr>
        <p:sp>
          <p:nvSpPr>
            <p:cNvPr id="108" name="Oval 107">
              <a:extLst>
                <a:ext uri="{FF2B5EF4-FFF2-40B4-BE49-F238E27FC236}">
                  <a16:creationId xmlns:a16="http://schemas.microsoft.com/office/drawing/2014/main" id="{75774337-F671-3472-1571-4D37BA2D6686}"/>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09" name="Rectangle 89">
              <a:extLst>
                <a:ext uri="{FF2B5EF4-FFF2-40B4-BE49-F238E27FC236}">
                  <a16:creationId xmlns:a16="http://schemas.microsoft.com/office/drawing/2014/main" id="{429D40D8-6C70-5D65-F69C-0E6CF44D1D2B}"/>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110" name="Group 109">
            <a:extLst>
              <a:ext uri="{FF2B5EF4-FFF2-40B4-BE49-F238E27FC236}">
                <a16:creationId xmlns:a16="http://schemas.microsoft.com/office/drawing/2014/main" id="{79246443-77A3-0751-66C9-9C4FF61D6C27}"/>
              </a:ext>
            </a:extLst>
          </p:cNvPr>
          <p:cNvGrpSpPr/>
          <p:nvPr/>
        </p:nvGrpSpPr>
        <p:grpSpPr>
          <a:xfrm rot="5400000">
            <a:off x="11068586" y="3583008"/>
            <a:ext cx="166152" cy="166152"/>
            <a:chOff x="5214995" y="-1168400"/>
            <a:chExt cx="431800" cy="431800"/>
          </a:xfrm>
        </p:grpSpPr>
        <p:sp>
          <p:nvSpPr>
            <p:cNvPr id="111" name="Oval 110">
              <a:extLst>
                <a:ext uri="{FF2B5EF4-FFF2-40B4-BE49-F238E27FC236}">
                  <a16:creationId xmlns:a16="http://schemas.microsoft.com/office/drawing/2014/main" id="{52620495-5F86-431E-2ABC-516C01599FF5}"/>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12" name="Rectangle 89">
              <a:extLst>
                <a:ext uri="{FF2B5EF4-FFF2-40B4-BE49-F238E27FC236}">
                  <a16:creationId xmlns:a16="http://schemas.microsoft.com/office/drawing/2014/main" id="{57CEE3B3-B070-1228-796D-F34AADABE6EF}"/>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sp>
        <p:nvSpPr>
          <p:cNvPr id="16" name="Rectangle: Rounded Corners 6">
            <a:extLst>
              <a:ext uri="{FF2B5EF4-FFF2-40B4-BE49-F238E27FC236}">
                <a16:creationId xmlns:a16="http://schemas.microsoft.com/office/drawing/2014/main" id="{4BF83719-718E-4F4B-029F-D0E923FE5AA3}"/>
              </a:ext>
              <a:ext uri="{C183D7F6-B498-43B3-948B-1728B52AA6E4}">
                <adec:decorative xmlns:adec="http://schemas.microsoft.com/office/drawing/2017/decorative" val="1"/>
              </a:ext>
            </a:extLst>
          </p:cNvPr>
          <p:cNvSpPr/>
          <p:nvPr/>
        </p:nvSpPr>
        <p:spPr bwMode="auto">
          <a:xfrm>
            <a:off x="588262" y="977145"/>
            <a:ext cx="1188720" cy="169396"/>
          </a:xfrm>
          <a:prstGeom prst="roundRect">
            <a:avLst>
              <a:gd name="adj" fmla="val 8425"/>
            </a:avLst>
          </a:prstGeom>
          <a:noFill/>
          <a:ln w="254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Potential benefits</a:t>
            </a:r>
          </a:p>
        </p:txBody>
      </p:sp>
      <p:sp>
        <p:nvSpPr>
          <p:cNvPr id="8" name="Rectangle: Rounded Corners 6">
            <a:extLst>
              <a:ext uri="{FF2B5EF4-FFF2-40B4-BE49-F238E27FC236}">
                <a16:creationId xmlns:a16="http://schemas.microsoft.com/office/drawing/2014/main" id="{A7A8AB69-14F3-19C9-9B10-017D935829D0}"/>
              </a:ext>
              <a:ext uri="{C183D7F6-B498-43B3-948B-1728B52AA6E4}">
                <adec:decorative xmlns:adec="http://schemas.microsoft.com/office/drawing/2017/decorative" val="1"/>
              </a:ext>
            </a:extLst>
          </p:cNvPr>
          <p:cNvSpPr/>
          <p:nvPr/>
        </p:nvSpPr>
        <p:spPr bwMode="auto">
          <a:xfrm>
            <a:off x="1893574" y="944346"/>
            <a:ext cx="1291316" cy="237744"/>
          </a:xfrm>
          <a:prstGeom prst="roundRect">
            <a:avLst>
              <a:gd name="adj" fmla="val 50000"/>
            </a:avLst>
          </a:prstGeom>
          <a:ln w="15875" cap="flat">
            <a:gradFill flip="none" rotWithShape="1">
              <a:gsLst>
                <a:gs pos="0">
                  <a:srgbClr val="0078D4"/>
                </a:gs>
                <a:gs pos="100000">
                  <a:schemeClr val="accent3"/>
                </a:gs>
              </a:gsLst>
              <a:path path="circle">
                <a:fillToRect r="100000" b="100000"/>
              </a:path>
              <a:tileRect l="-100000" t="-100000"/>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78D4"/>
                </a:solidFill>
                <a:effectLst/>
                <a:uLnTx/>
                <a:uFillTx/>
                <a:latin typeface="Segoe UI"/>
                <a:ea typeface="+mn-ea"/>
                <a:cs typeface="Segoe UI" pitchFamily="34" charset="0"/>
              </a:rPr>
              <a:t>First draft faster</a:t>
            </a:r>
          </a:p>
        </p:txBody>
      </p:sp>
      <p:sp>
        <p:nvSpPr>
          <p:cNvPr id="7" name="Rectangle: Rounded Corners 6">
            <a:extLst>
              <a:ext uri="{FF2B5EF4-FFF2-40B4-BE49-F238E27FC236}">
                <a16:creationId xmlns:a16="http://schemas.microsoft.com/office/drawing/2014/main" id="{D95B4D3E-E1BC-86D4-9D60-2ADD451C2591}"/>
              </a:ext>
              <a:ext uri="{C183D7F6-B498-43B3-948B-1728B52AA6E4}">
                <adec:decorative xmlns:adec="http://schemas.microsoft.com/office/drawing/2017/decorative" val="1"/>
              </a:ext>
            </a:extLst>
          </p:cNvPr>
          <p:cNvSpPr/>
          <p:nvPr/>
        </p:nvSpPr>
        <p:spPr bwMode="auto">
          <a:xfrm>
            <a:off x="3301482" y="944346"/>
            <a:ext cx="1757127" cy="237744"/>
          </a:xfrm>
          <a:prstGeom prst="roundRect">
            <a:avLst>
              <a:gd name="adj" fmla="val 50000"/>
            </a:avLst>
          </a:prstGeom>
          <a:ln w="15875" cap="flat">
            <a:gradFill flip="none" rotWithShape="1">
              <a:gsLst>
                <a:gs pos="0">
                  <a:srgbClr val="0078D4"/>
                </a:gs>
                <a:gs pos="100000">
                  <a:schemeClr val="accent3"/>
                </a:gs>
              </a:gsLst>
              <a:path path="circle">
                <a:fillToRect r="100000" b="100000"/>
              </a:path>
              <a:tileRect l="-100000" t="-100000"/>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78D4"/>
                </a:solidFill>
                <a:effectLst/>
                <a:uLnTx/>
                <a:uFillTx/>
                <a:latin typeface="Segoe UI"/>
                <a:ea typeface="+mn-ea"/>
                <a:cs typeface="Segoe UI" pitchFamily="34" charset="0"/>
              </a:rPr>
              <a:t>Streamlined collaboration</a:t>
            </a:r>
          </a:p>
        </p:txBody>
      </p:sp>
      <p:sp>
        <p:nvSpPr>
          <p:cNvPr id="22" name="Oval 21">
            <a:extLst>
              <a:ext uri="{FF2B5EF4-FFF2-40B4-BE49-F238E27FC236}">
                <a16:creationId xmlns:a16="http://schemas.microsoft.com/office/drawing/2014/main" id="{69A23F88-404B-833E-802E-4C05F2AF0031}"/>
              </a:ext>
            </a:extLst>
          </p:cNvPr>
          <p:cNvSpPr>
            <a:spLocks/>
          </p:cNvSpPr>
          <p:nvPr/>
        </p:nvSpPr>
        <p:spPr bwMode="auto">
          <a:xfrm>
            <a:off x="5268031" y="4925826"/>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pic>
        <p:nvPicPr>
          <p:cNvPr id="23" name="Picture 22" descr="Zip Co logo SVG free download, id: 101874 - Brandlogos.net">
            <a:hlinkClick r:id="rId2"/>
            <a:extLst>
              <a:ext uri="{FF2B5EF4-FFF2-40B4-BE49-F238E27FC236}">
                <a16:creationId xmlns:a16="http://schemas.microsoft.com/office/drawing/2014/main" id="{306EDF83-347F-14CF-83A0-B65D435E6429}"/>
              </a:ext>
            </a:extLst>
          </p:cNvPr>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44966" y="5014501"/>
            <a:ext cx="257610" cy="23413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65D191E-CAA5-5179-7356-8DD736CFAAB2}"/>
              </a:ext>
              <a:ext uri="{C183D7F6-B498-43B3-948B-1728B52AA6E4}">
                <adec:decorative xmlns:adec="http://schemas.microsoft.com/office/drawing/2017/decorative" val="0"/>
              </a:ext>
            </a:extLst>
          </p:cNvPr>
          <p:cNvSpPr txBox="1"/>
          <p:nvPr/>
        </p:nvSpPr>
        <p:spPr>
          <a:xfrm>
            <a:off x="5784615" y="5039233"/>
            <a:ext cx="1496369" cy="184666"/>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a:t>
            </a:r>
          </a:p>
        </p:txBody>
      </p:sp>
      <p:sp>
        <p:nvSpPr>
          <p:cNvPr id="30" name="Oval 29">
            <a:extLst>
              <a:ext uri="{FF2B5EF4-FFF2-40B4-BE49-F238E27FC236}">
                <a16:creationId xmlns:a16="http://schemas.microsoft.com/office/drawing/2014/main" id="{A51A04B5-6425-2D8B-8312-4AAC52C26642}"/>
              </a:ext>
            </a:extLst>
          </p:cNvPr>
          <p:cNvSpPr>
            <a:spLocks/>
          </p:cNvSpPr>
          <p:nvPr/>
        </p:nvSpPr>
        <p:spPr bwMode="auto">
          <a:xfrm>
            <a:off x="8325487" y="2632657"/>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31" name="Oval 30">
            <a:extLst>
              <a:ext uri="{FF2B5EF4-FFF2-40B4-BE49-F238E27FC236}">
                <a16:creationId xmlns:a16="http://schemas.microsoft.com/office/drawing/2014/main" id="{C7314A82-DF9F-A686-5B87-E337DC50405C}"/>
              </a:ext>
            </a:extLst>
          </p:cNvPr>
          <p:cNvSpPr>
            <a:spLocks/>
          </p:cNvSpPr>
          <p:nvPr/>
        </p:nvSpPr>
        <p:spPr bwMode="auto">
          <a:xfrm>
            <a:off x="8814096" y="2632657"/>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32" name="TextBox 31">
            <a:extLst>
              <a:ext uri="{FF2B5EF4-FFF2-40B4-BE49-F238E27FC236}">
                <a16:creationId xmlns:a16="http://schemas.microsoft.com/office/drawing/2014/main" id="{30AAD8EC-0059-7834-D5C1-8C7906CC345D}"/>
              </a:ext>
              <a:ext uri="{C183D7F6-B498-43B3-948B-1728B52AA6E4}">
                <adec:decorative xmlns:adec="http://schemas.microsoft.com/office/drawing/2017/decorative" val="0"/>
              </a:ext>
            </a:extLst>
          </p:cNvPr>
          <p:cNvSpPr txBox="1"/>
          <p:nvPr/>
        </p:nvSpPr>
        <p:spPr>
          <a:xfrm>
            <a:off x="9330276" y="2646018"/>
            <a:ext cx="1477963" cy="369332"/>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Teams</a:t>
            </a:r>
          </a:p>
          <a:p>
            <a:pPr defTabSz="914367">
              <a:defRPr/>
            </a:pPr>
            <a:r>
              <a:rPr lang="en-US" sz="1200">
                <a:solidFill>
                  <a:prstClr val="black"/>
                </a:solidFill>
                <a:latin typeface="Segoe UI Semibold"/>
              </a:rPr>
              <a:t>Copilot in Word</a:t>
            </a:r>
          </a:p>
        </p:txBody>
      </p:sp>
      <p:pic>
        <p:nvPicPr>
          <p:cNvPr id="33" name="Picture 10" descr="Microsoft Word Logo - PNG and Vector - Logo Download">
            <a:hlinkClick r:id="rId4"/>
            <a:extLst>
              <a:ext uri="{FF2B5EF4-FFF2-40B4-BE49-F238E27FC236}">
                <a16:creationId xmlns:a16="http://schemas.microsoft.com/office/drawing/2014/main" id="{DCE66868-70FC-1999-A21B-39F9BB7D2F8B}"/>
              </a:ext>
            </a:extLst>
          </p:cNvPr>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855160" y="2695423"/>
            <a:ext cx="282265" cy="28226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Microsoft Teams Logo, symbol, meaning, history, PNG">
            <a:hlinkClick r:id="rId6"/>
            <a:extLst>
              <a:ext uri="{FF2B5EF4-FFF2-40B4-BE49-F238E27FC236}">
                <a16:creationId xmlns:a16="http://schemas.microsoft.com/office/drawing/2014/main" id="{FDDFC885-C019-BD66-7824-41FA0D7B8D86}"/>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l="20244" r="20244"/>
          <a:stretch/>
        </p:blipFill>
        <p:spPr bwMode="auto">
          <a:xfrm>
            <a:off x="8376873" y="2705466"/>
            <a:ext cx="277382" cy="262178"/>
          </a:xfrm>
          <a:prstGeom prst="rect">
            <a:avLst/>
          </a:prstGeom>
          <a:noFill/>
          <a:extLst>
            <a:ext uri="{909E8E84-426E-40DD-AFC4-6F175D3DCCD1}">
              <a14:hiddenFill xmlns:a14="http://schemas.microsoft.com/office/drawing/2010/main">
                <a:solidFill>
                  <a:srgbClr val="FFFFFF"/>
                </a:solidFill>
              </a14:hiddenFill>
            </a:ext>
          </a:extLst>
        </p:spPr>
      </p:pic>
      <p:sp>
        <p:nvSpPr>
          <p:cNvPr id="41" name="Oval 40">
            <a:extLst>
              <a:ext uri="{FF2B5EF4-FFF2-40B4-BE49-F238E27FC236}">
                <a16:creationId xmlns:a16="http://schemas.microsoft.com/office/drawing/2014/main" id="{EF94F554-A419-A81E-D551-F309DA1EFD57}"/>
              </a:ext>
            </a:extLst>
          </p:cNvPr>
          <p:cNvSpPr>
            <a:spLocks/>
          </p:cNvSpPr>
          <p:nvPr/>
        </p:nvSpPr>
        <p:spPr bwMode="auto">
          <a:xfrm>
            <a:off x="1194564" y="4943238"/>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42" name="Oval 41">
            <a:extLst>
              <a:ext uri="{FF2B5EF4-FFF2-40B4-BE49-F238E27FC236}">
                <a16:creationId xmlns:a16="http://schemas.microsoft.com/office/drawing/2014/main" id="{CDF6493A-24D4-DB9C-CD2E-E87B9DDFBD20}"/>
              </a:ext>
            </a:extLst>
          </p:cNvPr>
          <p:cNvSpPr>
            <a:spLocks/>
          </p:cNvSpPr>
          <p:nvPr/>
        </p:nvSpPr>
        <p:spPr bwMode="auto">
          <a:xfrm>
            <a:off x="1683173" y="4943238"/>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43" name="TextBox 42">
            <a:extLst>
              <a:ext uri="{FF2B5EF4-FFF2-40B4-BE49-F238E27FC236}">
                <a16:creationId xmlns:a16="http://schemas.microsoft.com/office/drawing/2014/main" id="{2B8BD804-FBAC-8EF8-79B4-3F45E5551508}"/>
              </a:ext>
              <a:ext uri="{C183D7F6-B498-43B3-948B-1728B52AA6E4}">
                <adec:decorative xmlns:adec="http://schemas.microsoft.com/office/drawing/2017/decorative" val="0"/>
              </a:ext>
            </a:extLst>
          </p:cNvPr>
          <p:cNvSpPr txBox="1"/>
          <p:nvPr/>
        </p:nvSpPr>
        <p:spPr>
          <a:xfrm>
            <a:off x="2199353" y="4956599"/>
            <a:ext cx="1603195" cy="369332"/>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Excel</a:t>
            </a:r>
            <a:br>
              <a:rPr lang="en-US" sz="1200">
                <a:solidFill>
                  <a:prstClr val="black"/>
                </a:solidFill>
                <a:latin typeface="Segoe UI Semibold"/>
              </a:rPr>
            </a:br>
            <a:r>
              <a:rPr lang="en-US" sz="1200">
                <a:solidFill>
                  <a:prstClr val="black"/>
                </a:solidFill>
                <a:latin typeface="Segoe UI Semibold"/>
              </a:rPr>
              <a:t>Copilot in PowerPoint</a:t>
            </a:r>
          </a:p>
        </p:txBody>
      </p:sp>
      <p:pic>
        <p:nvPicPr>
          <p:cNvPr id="44" name="Picture 4" descr="Microsoft PowerPoint Logo - PNG and Vector - Logo Download">
            <a:hlinkClick r:id="rId8"/>
            <a:extLst>
              <a:ext uri="{FF2B5EF4-FFF2-40B4-BE49-F238E27FC236}">
                <a16:creationId xmlns:a16="http://schemas.microsoft.com/office/drawing/2014/main" id="{BD8D3CCF-B3F5-782D-1210-AD5F80685A9D}"/>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722479" y="5014216"/>
            <a:ext cx="285779" cy="26584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8" descr="Microsoft Excel Logo - PNG and Vector - Logo Download">
            <a:hlinkClick r:id="rId10"/>
            <a:extLst>
              <a:ext uri="{FF2B5EF4-FFF2-40B4-BE49-F238E27FC236}">
                <a16:creationId xmlns:a16="http://schemas.microsoft.com/office/drawing/2014/main" id="{29CDA5A1-3160-F8CE-EABD-EA895E5A01B2}"/>
              </a:ext>
            </a:extLst>
          </p:cNvPr>
          <p:cNvPicPr>
            <a:picLocks noChangeArrowheads="1"/>
          </p:cNvPicPr>
          <p:nvPr/>
        </p:nvPicPr>
        <p:blipFill rotWithShape="1">
          <a:blip r:embed="rId11" cstate="email">
            <a:extLst>
              <a:ext uri="{28A0092B-C50C-407E-A947-70E740481C1C}">
                <a14:useLocalDpi xmlns:a14="http://schemas.microsoft.com/office/drawing/2010/main"/>
              </a:ext>
            </a:extLst>
          </a:blip>
          <a:srcRect l="17073" t="17073" r="17073" b="17073"/>
          <a:stretch/>
        </p:blipFill>
        <p:spPr bwMode="auto">
          <a:xfrm>
            <a:off x="1243509" y="5018833"/>
            <a:ext cx="282265" cy="256605"/>
          </a:xfrm>
          <a:prstGeom prst="rect">
            <a:avLst/>
          </a:prstGeom>
          <a:noFill/>
          <a:extLst>
            <a:ext uri="{909E8E84-426E-40DD-AFC4-6F175D3DCCD1}">
              <a14:hiddenFill xmlns:a14="http://schemas.microsoft.com/office/drawing/2010/main">
                <a:solidFill>
                  <a:srgbClr val="FFFFFF"/>
                </a:solidFill>
              </a14:hiddenFill>
            </a:ext>
          </a:extLst>
        </p:spPr>
      </p:pic>
      <p:sp>
        <p:nvSpPr>
          <p:cNvPr id="67" name="Oval 66">
            <a:extLst>
              <a:ext uri="{FF2B5EF4-FFF2-40B4-BE49-F238E27FC236}">
                <a16:creationId xmlns:a16="http://schemas.microsoft.com/office/drawing/2014/main" id="{53E7105C-551E-0630-7193-4B3D34546DA5}"/>
              </a:ext>
            </a:extLst>
          </p:cNvPr>
          <p:cNvSpPr>
            <a:spLocks/>
          </p:cNvSpPr>
          <p:nvPr/>
        </p:nvSpPr>
        <p:spPr bwMode="auto">
          <a:xfrm>
            <a:off x="1354416" y="2632657"/>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68" name="Oval 67">
            <a:extLst>
              <a:ext uri="{FF2B5EF4-FFF2-40B4-BE49-F238E27FC236}">
                <a16:creationId xmlns:a16="http://schemas.microsoft.com/office/drawing/2014/main" id="{0AFB6870-232F-C23A-6995-73E07F14010F}"/>
              </a:ext>
            </a:extLst>
          </p:cNvPr>
          <p:cNvSpPr>
            <a:spLocks/>
          </p:cNvSpPr>
          <p:nvPr/>
        </p:nvSpPr>
        <p:spPr bwMode="auto">
          <a:xfrm>
            <a:off x="1843025" y="2632657"/>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70" name="TextBox 69">
            <a:extLst>
              <a:ext uri="{FF2B5EF4-FFF2-40B4-BE49-F238E27FC236}">
                <a16:creationId xmlns:a16="http://schemas.microsoft.com/office/drawing/2014/main" id="{F5868006-6DA8-4B2E-18C9-B41DFDBF857F}"/>
              </a:ext>
              <a:ext uri="{C183D7F6-B498-43B3-948B-1728B52AA6E4}">
                <adec:decorative xmlns:adec="http://schemas.microsoft.com/office/drawing/2017/decorative" val="0"/>
              </a:ext>
            </a:extLst>
          </p:cNvPr>
          <p:cNvSpPr txBox="1"/>
          <p:nvPr/>
        </p:nvSpPr>
        <p:spPr>
          <a:xfrm>
            <a:off x="2359205" y="2646018"/>
            <a:ext cx="1477963" cy="369332"/>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Loop</a:t>
            </a:r>
          </a:p>
          <a:p>
            <a:pPr defTabSz="914367">
              <a:defRPr/>
            </a:pPr>
            <a:r>
              <a:rPr lang="en-US" sz="1200">
                <a:solidFill>
                  <a:prstClr val="black"/>
                </a:solidFill>
                <a:latin typeface="Segoe UI Semibold"/>
              </a:rPr>
              <a:t>Copilot in Word</a:t>
            </a:r>
          </a:p>
        </p:txBody>
      </p:sp>
      <p:pic>
        <p:nvPicPr>
          <p:cNvPr id="71" name="Picture 10" descr="Microsoft Word Logo - PNG and Vector - Logo Download">
            <a:hlinkClick r:id="rId4"/>
            <a:extLst>
              <a:ext uri="{FF2B5EF4-FFF2-40B4-BE49-F238E27FC236}">
                <a16:creationId xmlns:a16="http://schemas.microsoft.com/office/drawing/2014/main" id="{2DD5479F-F0A5-464B-53B1-C295C4991808}"/>
              </a:ext>
            </a:extLst>
          </p:cNvPr>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884089" y="2695423"/>
            <a:ext cx="282265" cy="282265"/>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hlinkClick r:id="rId12"/>
            <a:extLst>
              <a:ext uri="{FF2B5EF4-FFF2-40B4-BE49-F238E27FC236}">
                <a16:creationId xmlns:a16="http://schemas.microsoft.com/office/drawing/2014/main" id="{278340B1-E7FB-4007-59FF-69FEFC7A1817}"/>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06029" y="2698092"/>
            <a:ext cx="276927" cy="276926"/>
          </a:xfrm>
          <a:prstGeom prst="rect">
            <a:avLst/>
          </a:prstGeom>
        </p:spPr>
      </p:pic>
      <p:sp>
        <p:nvSpPr>
          <p:cNvPr id="75" name="Oval 74">
            <a:extLst>
              <a:ext uri="{FF2B5EF4-FFF2-40B4-BE49-F238E27FC236}">
                <a16:creationId xmlns:a16="http://schemas.microsoft.com/office/drawing/2014/main" id="{B070C08B-F9B1-0472-F9A1-02FD843B8A4C}"/>
              </a:ext>
            </a:extLst>
          </p:cNvPr>
          <p:cNvSpPr>
            <a:spLocks/>
          </p:cNvSpPr>
          <p:nvPr/>
        </p:nvSpPr>
        <p:spPr bwMode="auto">
          <a:xfrm>
            <a:off x="8089350" y="4943238"/>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77" name="Oval 76">
            <a:extLst>
              <a:ext uri="{FF2B5EF4-FFF2-40B4-BE49-F238E27FC236}">
                <a16:creationId xmlns:a16="http://schemas.microsoft.com/office/drawing/2014/main" id="{66AAB038-D601-BD51-1C54-84F240F50D76}"/>
              </a:ext>
            </a:extLst>
          </p:cNvPr>
          <p:cNvSpPr>
            <a:spLocks/>
          </p:cNvSpPr>
          <p:nvPr/>
        </p:nvSpPr>
        <p:spPr bwMode="auto">
          <a:xfrm>
            <a:off x="8577959" y="4943238"/>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78" name="TextBox 77">
            <a:extLst>
              <a:ext uri="{FF2B5EF4-FFF2-40B4-BE49-F238E27FC236}">
                <a16:creationId xmlns:a16="http://schemas.microsoft.com/office/drawing/2014/main" id="{D2EEDA75-C400-89DD-CCBE-4B20E39B63F3}"/>
              </a:ext>
              <a:ext uri="{C183D7F6-B498-43B3-948B-1728B52AA6E4}">
                <adec:decorative xmlns:adec="http://schemas.microsoft.com/office/drawing/2017/decorative" val="0"/>
              </a:ext>
            </a:extLst>
          </p:cNvPr>
          <p:cNvSpPr txBox="1"/>
          <p:nvPr/>
        </p:nvSpPr>
        <p:spPr>
          <a:xfrm>
            <a:off x="9094139" y="4956599"/>
            <a:ext cx="1603195" cy="369332"/>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Word</a:t>
            </a:r>
            <a:br>
              <a:rPr lang="en-US" sz="1200">
                <a:solidFill>
                  <a:prstClr val="black"/>
                </a:solidFill>
                <a:latin typeface="Segoe UI Semibold"/>
              </a:rPr>
            </a:br>
            <a:r>
              <a:rPr lang="en-US" sz="1200">
                <a:solidFill>
                  <a:prstClr val="black"/>
                </a:solidFill>
                <a:latin typeface="Segoe UI Semibold"/>
              </a:rPr>
              <a:t>Copilot in PowerPoint</a:t>
            </a:r>
          </a:p>
        </p:txBody>
      </p:sp>
      <p:pic>
        <p:nvPicPr>
          <p:cNvPr id="79" name="Picture 4" descr="Microsoft PowerPoint Logo - PNG and Vector - Logo Download">
            <a:hlinkClick r:id="rId8"/>
            <a:extLst>
              <a:ext uri="{FF2B5EF4-FFF2-40B4-BE49-F238E27FC236}">
                <a16:creationId xmlns:a16="http://schemas.microsoft.com/office/drawing/2014/main" id="{79F54484-B6A6-1149-5E1A-735C4D56E3BE}"/>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617265" y="5014216"/>
            <a:ext cx="285779" cy="26584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Microsoft Word Logo - PNG and Vector - Logo Download">
            <a:hlinkClick r:id="rId4"/>
            <a:extLst>
              <a:ext uri="{FF2B5EF4-FFF2-40B4-BE49-F238E27FC236}">
                <a16:creationId xmlns:a16="http://schemas.microsoft.com/office/drawing/2014/main" id="{6739B95C-0C21-14A3-695F-750E0DECE5AA}"/>
              </a:ext>
            </a:extLst>
          </p:cNvPr>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38295" y="5006003"/>
            <a:ext cx="282265" cy="282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651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5935A-89C4-35F5-856B-D0AB68B459E0}"/>
            </a:ext>
          </a:extLst>
        </p:cNvPr>
        <p:cNvGrpSpPr/>
        <p:nvPr/>
      </p:nvGrpSpPr>
      <p:grpSpPr>
        <a:xfrm>
          <a:off x="0" y="0"/>
          <a:ext cx="0" cy="0"/>
          <a:chOff x="0" y="0"/>
          <a:chExt cx="0" cy="0"/>
        </a:xfrm>
      </p:grpSpPr>
      <p:sp>
        <p:nvSpPr>
          <p:cNvPr id="113" name="Rectangle: Rounded Corners 28">
            <a:extLst>
              <a:ext uri="{FF2B5EF4-FFF2-40B4-BE49-F238E27FC236}">
                <a16:creationId xmlns:a16="http://schemas.microsoft.com/office/drawing/2014/main" id="{0DDFF47A-4BB7-C18E-99D4-4493F0850DFA}"/>
              </a:ext>
            </a:extLst>
          </p:cNvPr>
          <p:cNvSpPr>
            <a:spLocks/>
          </p:cNvSpPr>
          <p:nvPr/>
        </p:nvSpPr>
        <p:spPr bwMode="auto">
          <a:xfrm>
            <a:off x="588262" y="1257699"/>
            <a:ext cx="11015476" cy="5011339"/>
          </a:xfrm>
          <a:prstGeom prst="roundRect">
            <a:avLst>
              <a:gd name="adj" fmla="val 2074"/>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900">
              <a:solidFill>
                <a:schemeClr val="tx1"/>
              </a:solidFill>
              <a:latin typeface="Segoe UI"/>
              <a:cs typeface="Segoe UI" pitchFamily="34" charset="0"/>
            </a:endParaRPr>
          </a:p>
        </p:txBody>
      </p:sp>
      <p:sp>
        <p:nvSpPr>
          <p:cNvPr id="10" name="Oval 9">
            <a:extLst>
              <a:ext uri="{FF2B5EF4-FFF2-40B4-BE49-F238E27FC236}">
                <a16:creationId xmlns:a16="http://schemas.microsoft.com/office/drawing/2014/main" id="{2CEEE4B8-F496-C625-E6BD-CBD47897A79F}"/>
              </a:ext>
            </a:extLst>
          </p:cNvPr>
          <p:cNvSpPr>
            <a:spLocks/>
          </p:cNvSpPr>
          <p:nvPr/>
        </p:nvSpPr>
        <p:spPr bwMode="auto">
          <a:xfrm>
            <a:off x="5074851" y="2515195"/>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2" name="Title 1">
            <a:extLst>
              <a:ext uri="{FF2B5EF4-FFF2-40B4-BE49-F238E27FC236}">
                <a16:creationId xmlns:a16="http://schemas.microsoft.com/office/drawing/2014/main" id="{A0AC273B-FFF1-D9C9-1B70-4FC49CFB7A72}"/>
              </a:ext>
            </a:extLst>
          </p:cNvPr>
          <p:cNvSpPr>
            <a:spLocks noGrp="1"/>
          </p:cNvSpPr>
          <p:nvPr>
            <p:ph type="title"/>
          </p:nvPr>
        </p:nvSpPr>
        <p:spPr>
          <a:xfrm>
            <a:off x="588263" y="272457"/>
            <a:ext cx="11018520" cy="430887"/>
          </a:xfrm>
        </p:spPr>
        <p:txBody>
          <a:bodyPr/>
          <a:lstStyle/>
          <a:p>
            <a:r>
              <a:rPr lang="en-US" sz="2800">
                <a:gradFill>
                  <a:gsLst>
                    <a:gs pos="0">
                      <a:srgbClr val="C03BC4"/>
                    </a:gs>
                    <a:gs pos="35000">
                      <a:srgbClr val="0078D4"/>
                    </a:gs>
                  </a:gsLst>
                  <a:path path="circle">
                    <a:fillToRect l="100000" t="100000"/>
                  </a:path>
                </a:gradFill>
                <a:cs typeface="Segoe UI"/>
              </a:rPr>
              <a:t>Marketing use case | </a:t>
            </a:r>
            <a:r>
              <a:rPr lang="en-US" sz="2800">
                <a:cs typeface="Segoe UI"/>
              </a:rPr>
              <a:t>Coordinate Market Research</a:t>
            </a:r>
          </a:p>
        </p:txBody>
      </p:sp>
      <p:sp>
        <p:nvSpPr>
          <p:cNvPr id="46" name="Freeform: Shape 2">
            <a:extLst>
              <a:ext uri="{FF2B5EF4-FFF2-40B4-BE49-F238E27FC236}">
                <a16:creationId xmlns:a16="http://schemas.microsoft.com/office/drawing/2014/main" id="{E175487F-E15F-F611-C6A0-7B9AB53CDBAF}"/>
              </a:ext>
              <a:ext uri="{C183D7F6-B498-43B3-948B-1728B52AA6E4}">
                <adec:decorative xmlns:adec="http://schemas.microsoft.com/office/drawing/2017/decorative" val="1"/>
              </a:ext>
            </a:extLst>
          </p:cNvPr>
          <p:cNvSpPr/>
          <p:nvPr/>
        </p:nvSpPr>
        <p:spPr bwMode="auto">
          <a:xfrm>
            <a:off x="588262" y="1671436"/>
            <a:ext cx="10562486" cy="2453282"/>
          </a:xfrm>
          <a:custGeom>
            <a:avLst/>
            <a:gdLst>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 name="connsiteX0" fmla="*/ 25400 w 9096375"/>
              <a:gd name="connsiteY0" fmla="*/ 0 h 2491048"/>
              <a:gd name="connsiteX1" fmla="*/ 8875992 w 9096375"/>
              <a:gd name="connsiteY1" fmla="*/ 0 h 2491048"/>
              <a:gd name="connsiteX2" fmla="*/ 9096375 w 9096375"/>
              <a:gd name="connsiteY2" fmla="*/ 220383 h 2491048"/>
              <a:gd name="connsiteX3" fmla="*/ 9096375 w 9096375"/>
              <a:gd name="connsiteY3" fmla="*/ 2270665 h 2491048"/>
              <a:gd name="connsiteX4" fmla="*/ 8875992 w 9096375"/>
              <a:gd name="connsiteY4" fmla="*/ 2491048 h 2491048"/>
              <a:gd name="connsiteX5" fmla="*/ 25400 w 9096375"/>
              <a:gd name="connsiteY5" fmla="*/ 2491048 h 2491048"/>
              <a:gd name="connsiteX6" fmla="*/ 0 w 9096375"/>
              <a:gd name="connsiteY6" fmla="*/ 1182948 h 2491048"/>
              <a:gd name="connsiteX7" fmla="*/ 25400 w 9096375"/>
              <a:gd name="connsiteY7" fmla="*/ 0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7" fmla="*/ 91440 w 9096375"/>
              <a:gd name="connsiteY7" fmla="*/ 1274388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0975" h="2491048">
                <a:moveTo>
                  <a:pt x="0" y="0"/>
                </a:moveTo>
                <a:lnTo>
                  <a:pt x="8850592" y="0"/>
                </a:lnTo>
                <a:cubicBezTo>
                  <a:pt x="8972306" y="0"/>
                  <a:pt x="9070975" y="98669"/>
                  <a:pt x="9070975" y="220383"/>
                </a:cubicBezTo>
                <a:lnTo>
                  <a:pt x="9070975" y="2270665"/>
                </a:lnTo>
                <a:cubicBezTo>
                  <a:pt x="9070975" y="2392379"/>
                  <a:pt x="8972306" y="2491048"/>
                  <a:pt x="8850592" y="2491048"/>
                </a:cubicBezTo>
                <a:lnTo>
                  <a:pt x="0" y="2491048"/>
                </a:lnTo>
              </a:path>
            </a:pathLst>
          </a:custGeom>
          <a:ln w="15875" cap="flat">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7" name="Rectangle: Rounded Corners 6">
            <a:extLst>
              <a:ext uri="{FF2B5EF4-FFF2-40B4-BE49-F238E27FC236}">
                <a16:creationId xmlns:a16="http://schemas.microsoft.com/office/drawing/2014/main" id="{FDECBED1-A25A-DA61-23A6-8F6B3C985171}"/>
              </a:ext>
              <a:ext uri="{C183D7F6-B498-43B3-948B-1728B52AA6E4}">
                <adec:decorative xmlns:adec="http://schemas.microsoft.com/office/drawing/2017/decorative" val="1"/>
              </a:ext>
            </a:extLst>
          </p:cNvPr>
          <p:cNvSpPr/>
          <p:nvPr/>
        </p:nvSpPr>
        <p:spPr bwMode="auto">
          <a:xfrm>
            <a:off x="1107052" y="5416315"/>
            <a:ext cx="2705513" cy="582726"/>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lnSpc>
                <a:spcPct val="110000"/>
              </a:lnSpc>
              <a:spcBef>
                <a:spcPct val="0"/>
              </a:spcBef>
              <a:spcAft>
                <a:spcPct val="0"/>
              </a:spcAft>
            </a:pPr>
            <a:r>
              <a:rPr lang="en-US" sz="900" b="1" spc="0">
                <a:solidFill>
                  <a:schemeClr val="tx1"/>
                </a:solidFill>
                <a:latin typeface="Segoe UI"/>
              </a:rPr>
              <a:t>Document and socialize </a:t>
            </a:r>
            <a:r>
              <a:rPr lang="en-US" sz="900" spc="0">
                <a:solidFill>
                  <a:schemeClr val="tx1"/>
                </a:solidFill>
                <a:latin typeface="Segoe UI"/>
              </a:rPr>
              <a:t>the research findings to help better inform product strategy.</a:t>
            </a:r>
          </a:p>
        </p:txBody>
      </p:sp>
      <p:sp>
        <p:nvSpPr>
          <p:cNvPr id="48" name="Rectangle: Rounded Corners 4">
            <a:extLst>
              <a:ext uri="{FF2B5EF4-FFF2-40B4-BE49-F238E27FC236}">
                <a16:creationId xmlns:a16="http://schemas.microsoft.com/office/drawing/2014/main" id="{E86003B9-D337-D6AE-F271-FBF84BCE739C}"/>
              </a:ext>
            </a:extLst>
          </p:cNvPr>
          <p:cNvSpPr/>
          <p:nvPr/>
        </p:nvSpPr>
        <p:spPr bwMode="auto">
          <a:xfrm>
            <a:off x="1107052" y="3962701"/>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spc="-20">
                <a:ln w="3175">
                  <a:noFill/>
                </a:ln>
                <a:gradFill>
                  <a:gsLst>
                    <a:gs pos="76437">
                      <a:srgbClr val="FFFFFF"/>
                    </a:gs>
                    <a:gs pos="55747">
                      <a:srgbClr val="FFFFFF"/>
                    </a:gs>
                  </a:gsLst>
                  <a:path path="circle">
                    <a:fillToRect l="100000" b="100000"/>
                  </a:path>
                </a:gradFill>
                <a:latin typeface="+mj-lt"/>
                <a:cs typeface="Segoe UI" pitchFamily="34" charset="0"/>
              </a:rPr>
              <a:t>6. Communicate results</a:t>
            </a:r>
          </a:p>
        </p:txBody>
      </p:sp>
      <p:sp>
        <p:nvSpPr>
          <p:cNvPr id="49" name="TextBox 48">
            <a:extLst>
              <a:ext uri="{FF2B5EF4-FFF2-40B4-BE49-F238E27FC236}">
                <a16:creationId xmlns:a16="http://schemas.microsoft.com/office/drawing/2014/main" id="{570B9844-10F6-C1E0-D9D3-60D902BE8F57}"/>
              </a:ext>
            </a:extLst>
          </p:cNvPr>
          <p:cNvSpPr txBox="1"/>
          <p:nvPr/>
        </p:nvSpPr>
        <p:spPr>
          <a:xfrm>
            <a:off x="1107052" y="4415165"/>
            <a:ext cx="2894677" cy="292709"/>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a:defRPr/>
            </a:pPr>
            <a:r>
              <a:rPr lang="en-US" sz="900">
                <a:solidFill>
                  <a:srgbClr val="000000"/>
                </a:solidFill>
                <a:ea typeface="+mn-ea"/>
                <a:cs typeface="Segoe UI"/>
              </a:rPr>
              <a:t>Starting in a new email, prompt Copilot in Outlook to create a dynamic message that includes key links.</a:t>
            </a:r>
          </a:p>
        </p:txBody>
      </p:sp>
      <p:sp>
        <p:nvSpPr>
          <p:cNvPr id="50" name="Rectangle: Rounded Corners 6">
            <a:extLst>
              <a:ext uri="{FF2B5EF4-FFF2-40B4-BE49-F238E27FC236}">
                <a16:creationId xmlns:a16="http://schemas.microsoft.com/office/drawing/2014/main" id="{5BAE5876-A381-B8FC-66EE-4D1349401D4D}"/>
              </a:ext>
              <a:ext uri="{C183D7F6-B498-43B3-948B-1728B52AA6E4}">
                <adec:decorative xmlns:adec="http://schemas.microsoft.com/office/drawing/2017/decorative" val="1"/>
              </a:ext>
            </a:extLst>
          </p:cNvPr>
          <p:cNvSpPr/>
          <p:nvPr/>
        </p:nvSpPr>
        <p:spPr bwMode="auto">
          <a:xfrm>
            <a:off x="8028777" y="5414533"/>
            <a:ext cx="2705513" cy="582726"/>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lnSpc>
                <a:spcPct val="110000"/>
              </a:lnSpc>
              <a:spcBef>
                <a:spcPct val="0"/>
              </a:spcBef>
              <a:spcAft>
                <a:spcPct val="0"/>
              </a:spcAft>
            </a:pPr>
            <a:r>
              <a:rPr lang="en-US" sz="900" b="1" spc="0">
                <a:solidFill>
                  <a:schemeClr val="tx1"/>
                </a:solidFill>
                <a:latin typeface="Segoe UI"/>
              </a:rPr>
              <a:t>Don't start with a blank page again. </a:t>
            </a:r>
            <a:r>
              <a:rPr lang="en-US" sz="900" spc="0">
                <a:solidFill>
                  <a:schemeClr val="tx1"/>
                </a:solidFill>
                <a:latin typeface="Segoe UI"/>
              </a:rPr>
              <a:t>Draft </a:t>
            </a:r>
            <a:br>
              <a:rPr lang="en-US" sz="900" spc="0">
                <a:solidFill>
                  <a:schemeClr val="tx1"/>
                </a:solidFill>
                <a:latin typeface="Segoe UI"/>
              </a:rPr>
            </a:br>
            <a:r>
              <a:rPr lang="en-US" sz="900" spc="0">
                <a:solidFill>
                  <a:schemeClr val="tx1"/>
                </a:solidFill>
                <a:latin typeface="Segoe UI"/>
              </a:rPr>
              <a:t>with Copilot and get to a finished document </a:t>
            </a:r>
            <a:br>
              <a:rPr lang="en-US" sz="900" spc="0">
                <a:solidFill>
                  <a:schemeClr val="tx1"/>
                </a:solidFill>
                <a:latin typeface="Segoe UI"/>
              </a:rPr>
            </a:br>
            <a:r>
              <a:rPr lang="en-US" sz="900" spc="0">
                <a:solidFill>
                  <a:schemeClr val="tx1"/>
                </a:solidFill>
                <a:latin typeface="Segoe UI"/>
              </a:rPr>
              <a:t>in a fraction of the time.</a:t>
            </a:r>
          </a:p>
        </p:txBody>
      </p:sp>
      <p:sp>
        <p:nvSpPr>
          <p:cNvPr id="51" name="Rectangle: Rounded Corners 7">
            <a:extLst>
              <a:ext uri="{FF2B5EF4-FFF2-40B4-BE49-F238E27FC236}">
                <a16:creationId xmlns:a16="http://schemas.microsoft.com/office/drawing/2014/main" id="{152B7455-E0E0-AE27-AC74-722384F00934}"/>
              </a:ext>
            </a:extLst>
          </p:cNvPr>
          <p:cNvSpPr/>
          <p:nvPr/>
        </p:nvSpPr>
        <p:spPr bwMode="auto">
          <a:xfrm>
            <a:off x="8028777" y="3964863"/>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spc="-20">
                <a:ln w="3175">
                  <a:noFill/>
                </a:ln>
                <a:gradFill>
                  <a:gsLst>
                    <a:gs pos="76437">
                      <a:srgbClr val="FFFFFF"/>
                    </a:gs>
                    <a:gs pos="55747">
                      <a:srgbClr val="FFFFFF"/>
                    </a:gs>
                  </a:gsLst>
                  <a:path path="circle">
                    <a:fillToRect l="100000" b="100000"/>
                  </a:path>
                </a:gradFill>
                <a:latin typeface="+mj-lt"/>
                <a:cs typeface="Segoe UI" pitchFamily="34" charset="0"/>
              </a:rPr>
              <a:t>4. Create a compete snapshot</a:t>
            </a:r>
          </a:p>
        </p:txBody>
      </p:sp>
      <p:sp>
        <p:nvSpPr>
          <p:cNvPr id="52" name="TextBox 51">
            <a:extLst>
              <a:ext uri="{FF2B5EF4-FFF2-40B4-BE49-F238E27FC236}">
                <a16:creationId xmlns:a16="http://schemas.microsoft.com/office/drawing/2014/main" id="{CE49EF90-07B5-6F86-34E8-FA49DF901393}"/>
              </a:ext>
            </a:extLst>
          </p:cNvPr>
          <p:cNvSpPr txBox="1"/>
          <p:nvPr/>
        </p:nvSpPr>
        <p:spPr>
          <a:xfrm>
            <a:off x="8028777" y="4415165"/>
            <a:ext cx="2705513" cy="292709"/>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a:defRPr/>
            </a:pPr>
            <a:r>
              <a:rPr kumimoji="0" lang="en-US" sz="900" b="0" i="0" u="none" strike="noStrike" kern="1200" cap="none" spc="0" normalizeH="0" baseline="0" noProof="0">
                <a:ln>
                  <a:noFill/>
                </a:ln>
                <a:solidFill>
                  <a:srgbClr val="1A1A1A"/>
                </a:solidFill>
                <a:effectLst/>
                <a:uLnTx/>
                <a:uFillTx/>
                <a:latin typeface="Segoe UI"/>
                <a:cs typeface="Segoe UI"/>
              </a:rPr>
              <a:t>Prompt Copilot in Word</a:t>
            </a:r>
            <a:r>
              <a:rPr lang="en-US" sz="900">
                <a:solidFill>
                  <a:srgbClr val="1A1A1A"/>
                </a:solidFill>
                <a:latin typeface="Segoe UI"/>
                <a:cs typeface="Segoe UI"/>
              </a:rPr>
              <a:t> to draft you an internal snapshot of the findings, citing the results. </a:t>
            </a:r>
            <a:endParaRPr lang="en-US" sz="900" b="0" i="0" u="none" strike="noStrike" kern="1200" cap="none" spc="0" normalizeH="0" baseline="0" noProof="0">
              <a:ln>
                <a:noFill/>
              </a:ln>
              <a:solidFill>
                <a:srgbClr val="1A1A1A"/>
              </a:solidFill>
              <a:effectLst/>
              <a:uLnTx/>
              <a:uFillTx/>
              <a:latin typeface="Segoe UI"/>
              <a:cs typeface="Segoe UI"/>
            </a:endParaRPr>
          </a:p>
        </p:txBody>
      </p:sp>
      <p:sp>
        <p:nvSpPr>
          <p:cNvPr id="53" name="Rectangle: Rounded Corners 6">
            <a:extLst>
              <a:ext uri="{FF2B5EF4-FFF2-40B4-BE49-F238E27FC236}">
                <a16:creationId xmlns:a16="http://schemas.microsoft.com/office/drawing/2014/main" id="{B6819F67-CF47-7C10-4387-4DA93682BEBC}"/>
              </a:ext>
              <a:ext uri="{C183D7F6-B498-43B3-948B-1728B52AA6E4}">
                <adec:decorative xmlns:adec="http://schemas.microsoft.com/office/drawing/2017/decorative" val="1"/>
              </a:ext>
            </a:extLst>
          </p:cNvPr>
          <p:cNvSpPr/>
          <p:nvPr/>
        </p:nvSpPr>
        <p:spPr bwMode="auto">
          <a:xfrm>
            <a:off x="1107052" y="3007670"/>
            <a:ext cx="2705513" cy="665832"/>
          </a:xfrm>
          <a:prstGeom prst="roundRect">
            <a:avLst>
              <a:gd name="adj" fmla="val 10001"/>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r>
              <a:rPr lang="en-US" sz="900" b="1" kern="0">
                <a:solidFill>
                  <a:srgbClr val="1A1A1A"/>
                </a:solidFill>
                <a:latin typeface="Segoe UI"/>
              </a:rPr>
              <a:t>Summarize</a:t>
            </a:r>
            <a:r>
              <a:rPr lang="en-US" sz="900" kern="0">
                <a:solidFill>
                  <a:srgbClr val="1A1A1A"/>
                </a:solidFill>
                <a:latin typeface="Segoe UI"/>
              </a:rPr>
              <a:t> many types of documents, including PDFs and website content, making it easier to consume dense content online.</a:t>
            </a:r>
          </a:p>
        </p:txBody>
      </p:sp>
      <p:sp>
        <p:nvSpPr>
          <p:cNvPr id="54" name="TextBox 53">
            <a:extLst>
              <a:ext uri="{FF2B5EF4-FFF2-40B4-BE49-F238E27FC236}">
                <a16:creationId xmlns:a16="http://schemas.microsoft.com/office/drawing/2014/main" id="{F0AC0886-B821-5C7F-7715-78B5A5868DA2}"/>
              </a:ext>
            </a:extLst>
          </p:cNvPr>
          <p:cNvSpPr txBox="1"/>
          <p:nvPr/>
        </p:nvSpPr>
        <p:spPr>
          <a:xfrm>
            <a:off x="1107051" y="1948229"/>
            <a:ext cx="2894678" cy="445058"/>
          </a:xfrm>
          <a:prstGeom prst="rect">
            <a:avLst/>
          </a:prstGeom>
          <a:noFill/>
        </p:spPr>
        <p:txBody>
          <a:bodyPr wrap="square" lIns="91440" tIns="0" rIns="91440" bIns="0" rtlCol="0" anchor="t">
            <a:spAutoFit/>
          </a:bodyPr>
          <a:lstStyle/>
          <a:p>
            <a:pPr>
              <a:lnSpc>
                <a:spcPct val="110000"/>
              </a:lnSpc>
              <a:defRPr/>
            </a:pPr>
            <a:r>
              <a:rPr lang="en-US" sz="900">
                <a:solidFill>
                  <a:srgbClr val="000000"/>
                </a:solidFill>
                <a:cs typeface="Segoe UI"/>
              </a:rPr>
              <a:t>Prepare a brief for your upcoming research by using Copilot for your first draft and tagging other key documents.</a:t>
            </a:r>
          </a:p>
        </p:txBody>
      </p:sp>
      <p:sp>
        <p:nvSpPr>
          <p:cNvPr id="55" name="Rectangle: Rounded Corners 11">
            <a:extLst>
              <a:ext uri="{FF2B5EF4-FFF2-40B4-BE49-F238E27FC236}">
                <a16:creationId xmlns:a16="http://schemas.microsoft.com/office/drawing/2014/main" id="{625B31F7-A909-6187-EC63-3C0829956CD6}"/>
              </a:ext>
            </a:extLst>
          </p:cNvPr>
          <p:cNvSpPr/>
          <p:nvPr/>
        </p:nvSpPr>
        <p:spPr bwMode="auto">
          <a:xfrm>
            <a:off x="1107052" y="1505660"/>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spc="-20">
                <a:ln w="3175">
                  <a:noFill/>
                </a:ln>
                <a:gradFill>
                  <a:gsLst>
                    <a:gs pos="76437">
                      <a:srgbClr val="FFFFFF"/>
                    </a:gs>
                    <a:gs pos="55747">
                      <a:srgbClr val="FFFFFF"/>
                    </a:gs>
                  </a:gsLst>
                  <a:path path="circle">
                    <a:fillToRect l="100000" b="100000"/>
                  </a:path>
                </a:gradFill>
                <a:latin typeface="+mj-lt"/>
                <a:cs typeface="Segoe UI" pitchFamily="34" charset="0"/>
              </a:rPr>
              <a:t>1. Define the objective</a:t>
            </a:r>
          </a:p>
        </p:txBody>
      </p:sp>
      <p:sp>
        <p:nvSpPr>
          <p:cNvPr id="56" name="Rectangle: Rounded Corners 6">
            <a:extLst>
              <a:ext uri="{FF2B5EF4-FFF2-40B4-BE49-F238E27FC236}">
                <a16:creationId xmlns:a16="http://schemas.microsoft.com/office/drawing/2014/main" id="{F40A83CC-5D02-6C68-A0CB-69AAAB0A3388}"/>
              </a:ext>
              <a:ext uri="{C183D7F6-B498-43B3-948B-1728B52AA6E4}">
                <adec:decorative xmlns:adec="http://schemas.microsoft.com/office/drawing/2017/decorative" val="1"/>
              </a:ext>
            </a:extLst>
          </p:cNvPr>
          <p:cNvSpPr/>
          <p:nvPr/>
        </p:nvSpPr>
        <p:spPr bwMode="auto">
          <a:xfrm>
            <a:off x="4575471" y="3007669"/>
            <a:ext cx="2705513" cy="667049"/>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r>
              <a:rPr lang="en-US" sz="900" b="1" kern="0">
                <a:solidFill>
                  <a:srgbClr val="1A1A1A"/>
                </a:solidFill>
                <a:latin typeface="Segoe UI"/>
              </a:rPr>
              <a:t>Keep the conversation flowing</a:t>
            </a:r>
            <a:r>
              <a:rPr lang="en-US" sz="900" kern="0">
                <a:solidFill>
                  <a:srgbClr val="1A1A1A"/>
                </a:solidFill>
                <a:latin typeface="Segoe UI"/>
              </a:rPr>
              <a:t> onto meaningful topics to help cover the agenda quicker and reduce meeting times.</a:t>
            </a:r>
          </a:p>
        </p:txBody>
      </p:sp>
      <p:sp>
        <p:nvSpPr>
          <p:cNvPr id="57" name="Rectangle: Rounded Corners 13">
            <a:extLst>
              <a:ext uri="{FF2B5EF4-FFF2-40B4-BE49-F238E27FC236}">
                <a16:creationId xmlns:a16="http://schemas.microsoft.com/office/drawing/2014/main" id="{A1FBFE51-6EEE-C27B-89BC-DA500AF4D8A1}"/>
              </a:ext>
            </a:extLst>
          </p:cNvPr>
          <p:cNvSpPr/>
          <p:nvPr/>
        </p:nvSpPr>
        <p:spPr bwMode="auto">
          <a:xfrm>
            <a:off x="4575472" y="1505660"/>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spc="-20">
                <a:ln w="3175">
                  <a:noFill/>
                </a:ln>
                <a:gradFill>
                  <a:gsLst>
                    <a:gs pos="76437">
                      <a:srgbClr val="FFFFFF"/>
                    </a:gs>
                    <a:gs pos="55747">
                      <a:srgbClr val="FFFFFF"/>
                    </a:gs>
                  </a:gsLst>
                  <a:path path="circle">
                    <a:fillToRect l="100000" b="100000"/>
                  </a:path>
                </a:gradFill>
                <a:latin typeface="+mj-lt"/>
                <a:cs typeface="Segoe UI" pitchFamily="34" charset="0"/>
              </a:rPr>
              <a:t>2. Determine your approach</a:t>
            </a:r>
          </a:p>
        </p:txBody>
      </p:sp>
      <p:sp>
        <p:nvSpPr>
          <p:cNvPr id="58" name="TextBox 57">
            <a:extLst>
              <a:ext uri="{FF2B5EF4-FFF2-40B4-BE49-F238E27FC236}">
                <a16:creationId xmlns:a16="http://schemas.microsoft.com/office/drawing/2014/main" id="{3C9DA28C-3B32-F5D2-524B-997DC41C35E1}"/>
              </a:ext>
            </a:extLst>
          </p:cNvPr>
          <p:cNvSpPr txBox="1"/>
          <p:nvPr/>
        </p:nvSpPr>
        <p:spPr>
          <a:xfrm>
            <a:off x="4575471" y="1948229"/>
            <a:ext cx="2894678" cy="445058"/>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a:defRPr/>
            </a:pPr>
            <a:r>
              <a:rPr lang="en-US" sz="900">
                <a:solidFill>
                  <a:srgbClr val="1A1A1A"/>
                </a:solidFill>
                <a:latin typeface="Segoe UI"/>
                <a:cs typeface="Segoe UI"/>
              </a:rPr>
              <a:t>Meet the research team with your objective in hand. Determine the best research approach over a Teams meeting. Rely on Copilot in Teams for action items.</a:t>
            </a:r>
            <a:endParaRPr lang="en-US" sz="900" b="0" i="0" u="none" strike="noStrike" kern="1200" cap="none" spc="0" normalizeH="0" baseline="0" noProof="0">
              <a:ln>
                <a:noFill/>
              </a:ln>
              <a:solidFill>
                <a:srgbClr val="1A1A1A"/>
              </a:solidFill>
              <a:effectLst/>
              <a:uLnTx/>
              <a:uFillTx/>
              <a:latin typeface="Segoe UI"/>
              <a:cs typeface="Segoe UI"/>
            </a:endParaRPr>
          </a:p>
        </p:txBody>
      </p:sp>
      <p:sp>
        <p:nvSpPr>
          <p:cNvPr id="59" name="Rectangle: Rounded Corners 15">
            <a:extLst>
              <a:ext uri="{FF2B5EF4-FFF2-40B4-BE49-F238E27FC236}">
                <a16:creationId xmlns:a16="http://schemas.microsoft.com/office/drawing/2014/main" id="{ACB725FF-42F5-C8EC-CCF8-222668EA73BF}"/>
              </a:ext>
            </a:extLst>
          </p:cNvPr>
          <p:cNvSpPr/>
          <p:nvPr/>
        </p:nvSpPr>
        <p:spPr bwMode="auto">
          <a:xfrm>
            <a:off x="8028777" y="1505660"/>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spc="-20">
                <a:ln w="3175">
                  <a:noFill/>
                </a:ln>
                <a:gradFill>
                  <a:gsLst>
                    <a:gs pos="76437">
                      <a:srgbClr val="FFFFFF"/>
                    </a:gs>
                    <a:gs pos="55747">
                      <a:srgbClr val="FFFFFF"/>
                    </a:gs>
                  </a:gsLst>
                  <a:path path="circle">
                    <a:fillToRect l="100000" b="100000"/>
                  </a:path>
                </a:gradFill>
                <a:latin typeface="+mj-lt"/>
                <a:cs typeface="Segoe UI" pitchFamily="34" charset="0"/>
              </a:rPr>
              <a:t>3. Discover market trends</a:t>
            </a:r>
          </a:p>
        </p:txBody>
      </p:sp>
      <p:sp>
        <p:nvSpPr>
          <p:cNvPr id="60" name="Rectangle: Rounded Corners 6">
            <a:extLst>
              <a:ext uri="{FF2B5EF4-FFF2-40B4-BE49-F238E27FC236}">
                <a16:creationId xmlns:a16="http://schemas.microsoft.com/office/drawing/2014/main" id="{014B4F57-852A-89D2-6B3B-1C5A422EDE79}"/>
              </a:ext>
              <a:ext uri="{C183D7F6-B498-43B3-948B-1728B52AA6E4}">
                <adec:decorative xmlns:adec="http://schemas.microsoft.com/office/drawing/2017/decorative" val="1"/>
              </a:ext>
            </a:extLst>
          </p:cNvPr>
          <p:cNvSpPr/>
          <p:nvPr/>
        </p:nvSpPr>
        <p:spPr bwMode="auto">
          <a:xfrm>
            <a:off x="8028777" y="3007669"/>
            <a:ext cx="2705513" cy="667049"/>
          </a:xfrm>
          <a:prstGeom prst="roundRect">
            <a:avLst>
              <a:gd name="adj" fmla="val 8425"/>
            </a:avLst>
          </a:prstGeom>
          <a:solidFill>
            <a:srgbClr val="FFFFFF">
              <a:alpha val="62000"/>
            </a:srgb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r>
              <a:rPr lang="en-US" sz="900" kern="0">
                <a:solidFill>
                  <a:srgbClr val="1A1A1A"/>
                </a:solidFill>
                <a:latin typeface="Segoe UI"/>
              </a:rPr>
              <a:t>Use Copilot to help you explore and</a:t>
            </a:r>
            <a:r>
              <a:rPr lang="en-US" sz="900" b="1" kern="0">
                <a:solidFill>
                  <a:srgbClr val="1A1A1A"/>
                </a:solidFill>
                <a:latin typeface="Segoe UI"/>
              </a:rPr>
              <a:t> understand your data better. </a:t>
            </a:r>
            <a:endParaRPr lang="en-US" sz="900" b="1" kern="0">
              <a:solidFill>
                <a:srgbClr val="1A1A1A"/>
              </a:solidFill>
              <a:latin typeface="Segoe UI"/>
              <a:cs typeface="Segoe UI"/>
            </a:endParaRPr>
          </a:p>
        </p:txBody>
      </p:sp>
      <p:sp>
        <p:nvSpPr>
          <p:cNvPr id="61" name="TextBox 60">
            <a:extLst>
              <a:ext uri="{FF2B5EF4-FFF2-40B4-BE49-F238E27FC236}">
                <a16:creationId xmlns:a16="http://schemas.microsoft.com/office/drawing/2014/main" id="{7224198B-1BB5-6345-FE55-1203BA81A8ED}"/>
              </a:ext>
            </a:extLst>
          </p:cNvPr>
          <p:cNvSpPr txBox="1"/>
          <p:nvPr/>
        </p:nvSpPr>
        <p:spPr>
          <a:xfrm>
            <a:off x="8028777" y="1948229"/>
            <a:ext cx="2705513" cy="292709"/>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900">
                <a:solidFill>
                  <a:srgbClr val="1A1A1A"/>
                </a:solidFill>
                <a:latin typeface="Segoe UI"/>
                <a:cs typeface="Segoe UI"/>
              </a:rPr>
              <a:t>Select</a:t>
            </a:r>
            <a:r>
              <a:rPr kumimoji="0" lang="en-US" sz="900" b="0" i="0" u="none" strike="noStrike" kern="1200" cap="none" spc="0" normalizeH="0" baseline="0" noProof="0">
                <a:ln>
                  <a:noFill/>
                </a:ln>
                <a:solidFill>
                  <a:srgbClr val="1A1A1A"/>
                </a:solidFill>
                <a:effectLst/>
                <a:uLnTx/>
                <a:uFillTx/>
                <a:latin typeface="Segoe UI"/>
                <a:cs typeface="Segoe UI"/>
              </a:rPr>
              <a:t> the Show data insights prompt in Copilot </a:t>
            </a:r>
            <a:br>
              <a:rPr lang="en-US" sz="900" b="0" i="0" u="none" strike="noStrike" kern="1200" cap="none" spc="0" normalizeH="0" baseline="0" noProof="0">
                <a:ln>
                  <a:noFill/>
                </a:ln>
                <a:effectLst/>
                <a:uLnTx/>
                <a:uFillTx/>
                <a:latin typeface="Segoe UI"/>
                <a:cs typeface="Segoe UI" pitchFamily="34" charset="0"/>
              </a:rPr>
            </a:br>
            <a:r>
              <a:rPr kumimoji="0" lang="en-US" sz="900" b="0" i="0" u="none" strike="noStrike" kern="1200" cap="none" spc="0" normalizeH="0" baseline="0" noProof="0">
                <a:ln>
                  <a:noFill/>
                </a:ln>
                <a:solidFill>
                  <a:srgbClr val="1A1A1A"/>
                </a:solidFill>
                <a:effectLst/>
                <a:uLnTx/>
                <a:uFillTx/>
                <a:latin typeface="Segoe UI"/>
                <a:cs typeface="Segoe UI"/>
              </a:rPr>
              <a:t>in Excel.</a:t>
            </a:r>
            <a:endParaRPr lang="en-US" sz="900" b="0" i="0" u="none" strike="noStrike" kern="1200" cap="none" spc="0" normalizeH="0" baseline="0" noProof="0">
              <a:ln>
                <a:noFill/>
              </a:ln>
              <a:solidFill>
                <a:srgbClr val="1A1A1A"/>
              </a:solidFill>
              <a:effectLst/>
              <a:uLnTx/>
              <a:uFillTx/>
              <a:latin typeface="Segoe UI"/>
              <a:cs typeface="Segoe UI"/>
            </a:endParaRPr>
          </a:p>
        </p:txBody>
      </p:sp>
      <p:sp>
        <p:nvSpPr>
          <p:cNvPr id="62" name="Rectangle: Rounded Corners 6">
            <a:extLst>
              <a:ext uri="{FF2B5EF4-FFF2-40B4-BE49-F238E27FC236}">
                <a16:creationId xmlns:a16="http://schemas.microsoft.com/office/drawing/2014/main" id="{9A9A2844-F24A-47F6-2F39-054AC242A5A4}"/>
              </a:ext>
              <a:ext uri="{C183D7F6-B498-43B3-948B-1728B52AA6E4}">
                <adec:decorative xmlns:adec="http://schemas.microsoft.com/office/drawing/2017/decorative" val="1"/>
              </a:ext>
            </a:extLst>
          </p:cNvPr>
          <p:cNvSpPr/>
          <p:nvPr/>
        </p:nvSpPr>
        <p:spPr bwMode="auto">
          <a:xfrm>
            <a:off x="4575472" y="5411199"/>
            <a:ext cx="2705513" cy="582726"/>
          </a:xfrm>
          <a:prstGeom prst="roundRect">
            <a:avLst>
              <a:gd name="adj" fmla="val 8425"/>
            </a:avLst>
          </a:prstGeom>
          <a:solidFill>
            <a:schemeClr val="bg1">
              <a:lumMod val="85000"/>
              <a:lumOff val="15000"/>
              <a:alpha val="62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91440" bIns="45720" numCol="1" spcCol="0" rtlCol="0" fromWordArt="0" anchor="t" anchorCtr="0" forceAA="0" compatLnSpc="1">
            <a:prstTxWarp prst="textNoShape">
              <a:avLst/>
            </a:prstTxWarp>
            <a:noAutofit/>
          </a:bodyPr>
          <a:lstStyle/>
          <a:p>
            <a:pPr defTabSz="932472" fontAlgn="base">
              <a:lnSpc>
                <a:spcPct val="110000"/>
              </a:lnSpc>
              <a:spcBef>
                <a:spcPct val="0"/>
              </a:spcBef>
              <a:spcAft>
                <a:spcPct val="0"/>
              </a:spcAft>
            </a:pPr>
            <a:r>
              <a:rPr lang="en-US" sz="900" spc="0">
                <a:solidFill>
                  <a:schemeClr val="tx1"/>
                </a:solidFill>
                <a:latin typeface="Segoe UI"/>
              </a:rPr>
              <a:t>Let Copilot help you build a presentation </a:t>
            </a:r>
            <a:br>
              <a:rPr lang="en-US" sz="900" spc="0">
                <a:latin typeface="Segoe UI"/>
              </a:rPr>
            </a:br>
            <a:r>
              <a:rPr lang="en-US" sz="900" spc="0">
                <a:solidFill>
                  <a:schemeClr val="tx1"/>
                </a:solidFill>
                <a:latin typeface="Segoe UI"/>
              </a:rPr>
              <a:t>by </a:t>
            </a:r>
            <a:r>
              <a:rPr lang="en-US" sz="900" b="1" spc="0">
                <a:solidFill>
                  <a:schemeClr val="tx1"/>
                </a:solidFill>
                <a:latin typeface="Segoe UI"/>
              </a:rPr>
              <a:t>generating slides </a:t>
            </a:r>
            <a:r>
              <a:rPr lang="en-US" sz="900" spc="0">
                <a:solidFill>
                  <a:schemeClr val="tx1"/>
                </a:solidFill>
                <a:latin typeface="Segoe UI"/>
              </a:rPr>
              <a:t>or images with your </a:t>
            </a:r>
            <a:br>
              <a:rPr lang="en-US" sz="900" spc="0">
                <a:latin typeface="Segoe UI"/>
              </a:rPr>
            </a:br>
            <a:r>
              <a:rPr lang="en-US" sz="900" spc="0">
                <a:solidFill>
                  <a:schemeClr val="tx1"/>
                </a:solidFill>
                <a:latin typeface="Segoe UI"/>
              </a:rPr>
              <a:t>organization's branding.</a:t>
            </a:r>
          </a:p>
        </p:txBody>
      </p:sp>
      <p:sp>
        <p:nvSpPr>
          <p:cNvPr id="63" name="Rectangle: Rounded Corners 19">
            <a:extLst>
              <a:ext uri="{FF2B5EF4-FFF2-40B4-BE49-F238E27FC236}">
                <a16:creationId xmlns:a16="http://schemas.microsoft.com/office/drawing/2014/main" id="{FF31C02E-EEA8-68F6-AFF4-3AF57357467C}"/>
              </a:ext>
            </a:extLst>
          </p:cNvPr>
          <p:cNvSpPr/>
          <p:nvPr/>
        </p:nvSpPr>
        <p:spPr bwMode="auto">
          <a:xfrm>
            <a:off x="4575472" y="3965293"/>
            <a:ext cx="2705513" cy="343994"/>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200" b="1" spc="-20">
                <a:ln w="3175">
                  <a:noFill/>
                </a:ln>
                <a:gradFill>
                  <a:gsLst>
                    <a:gs pos="76437">
                      <a:srgbClr val="FFFFFF"/>
                    </a:gs>
                    <a:gs pos="55747">
                      <a:srgbClr val="FFFFFF"/>
                    </a:gs>
                  </a:gsLst>
                  <a:path path="circle">
                    <a:fillToRect l="100000" b="100000"/>
                  </a:path>
                </a:gradFill>
                <a:latin typeface="+mj-lt"/>
                <a:cs typeface="Segoe UI" pitchFamily="34" charset="0"/>
              </a:rPr>
              <a:t>5. Present the findings</a:t>
            </a:r>
          </a:p>
        </p:txBody>
      </p:sp>
      <p:sp>
        <p:nvSpPr>
          <p:cNvPr id="64" name="TextBox 63">
            <a:extLst>
              <a:ext uri="{FF2B5EF4-FFF2-40B4-BE49-F238E27FC236}">
                <a16:creationId xmlns:a16="http://schemas.microsoft.com/office/drawing/2014/main" id="{3EEA17FC-A024-BA26-EC34-6A41AC511F4E}"/>
              </a:ext>
            </a:extLst>
          </p:cNvPr>
          <p:cNvSpPr txBox="1"/>
          <p:nvPr/>
        </p:nvSpPr>
        <p:spPr>
          <a:xfrm>
            <a:off x="4463649" y="4415165"/>
            <a:ext cx="2900712" cy="292709"/>
          </a:xfrm>
          <a:prstGeom prst="rect">
            <a:avLst/>
          </a:prstGeom>
          <a:noFill/>
        </p:spPr>
        <p:txBody>
          <a:bodyPr wrap="square" lIns="91440" tIns="0" rIns="91440" bIns="0" rtlCol="0" anchor="t">
            <a:spAutoFit/>
          </a:bodyPr>
          <a:lstStyle>
            <a:defPPr>
              <a:defRPr lang="en-US"/>
            </a:defPPr>
            <a:lvl1pPr>
              <a:lnSpc>
                <a:spcPct val="110000"/>
              </a:lnSpc>
              <a:defRPr sz="900">
                <a:ea typeface="Segoe UI" pitchFamily="34" charset="0"/>
                <a:cs typeface="Segoe UI" pitchFamily="34" charset="0"/>
              </a:defRPr>
            </a:lvl1pPr>
          </a:lstStyle>
          <a:p>
            <a:pPr>
              <a:defRPr/>
            </a:pPr>
            <a:r>
              <a:rPr lang="en-US" sz="900">
                <a:solidFill>
                  <a:srgbClr val="000000"/>
                </a:solidFill>
                <a:ea typeface="+mn-ea"/>
                <a:cs typeface="Segoe UI"/>
              </a:rPr>
              <a:t>In a new PowerPoint file, select the default Create presentation from file. </a:t>
            </a:r>
          </a:p>
        </p:txBody>
      </p:sp>
      <p:pic>
        <p:nvPicPr>
          <p:cNvPr id="35" name="Picture 6" descr="Microsoft Teams Logo, symbol, meaning, history, PNG">
            <a:hlinkClick r:id="rId2"/>
            <a:extLst>
              <a:ext uri="{FF2B5EF4-FFF2-40B4-BE49-F238E27FC236}">
                <a16:creationId xmlns:a16="http://schemas.microsoft.com/office/drawing/2014/main" id="{871E7C83-04E0-EFB7-FBB1-D05F9814782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20244" r="20244"/>
          <a:stretch/>
        </p:blipFill>
        <p:spPr bwMode="auto">
          <a:xfrm>
            <a:off x="5141899" y="2589846"/>
            <a:ext cx="277382" cy="262178"/>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F347BEDB-CDFC-3271-01EB-5DB2E08E41F8}"/>
              </a:ext>
              <a:ext uri="{C183D7F6-B498-43B3-948B-1728B52AA6E4}">
                <adec:decorative xmlns:adec="http://schemas.microsoft.com/office/drawing/2017/decorative" val="0"/>
              </a:ext>
            </a:extLst>
          </p:cNvPr>
          <p:cNvSpPr txBox="1"/>
          <p:nvPr/>
        </p:nvSpPr>
        <p:spPr>
          <a:xfrm>
            <a:off x="5591435" y="2628602"/>
            <a:ext cx="1496369" cy="184666"/>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Teams</a:t>
            </a:r>
          </a:p>
        </p:txBody>
      </p:sp>
      <p:grpSp>
        <p:nvGrpSpPr>
          <p:cNvPr id="91" name="Group 90">
            <a:extLst>
              <a:ext uri="{FF2B5EF4-FFF2-40B4-BE49-F238E27FC236}">
                <a16:creationId xmlns:a16="http://schemas.microsoft.com/office/drawing/2014/main" id="{A908E349-0A11-AECA-4BE7-BF8B37848F84}"/>
              </a:ext>
            </a:extLst>
          </p:cNvPr>
          <p:cNvGrpSpPr/>
          <p:nvPr/>
        </p:nvGrpSpPr>
        <p:grpSpPr>
          <a:xfrm>
            <a:off x="4128379" y="1594303"/>
            <a:ext cx="166152" cy="166152"/>
            <a:chOff x="5214995" y="-1168400"/>
            <a:chExt cx="431800" cy="431800"/>
          </a:xfrm>
        </p:grpSpPr>
        <p:sp>
          <p:nvSpPr>
            <p:cNvPr id="89" name="Oval 88">
              <a:extLst>
                <a:ext uri="{FF2B5EF4-FFF2-40B4-BE49-F238E27FC236}">
                  <a16:creationId xmlns:a16="http://schemas.microsoft.com/office/drawing/2014/main" id="{ED95D4E4-48C7-B429-1042-0ECE94ED8916}"/>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0" name="Rectangle 89">
              <a:extLst>
                <a:ext uri="{FF2B5EF4-FFF2-40B4-BE49-F238E27FC236}">
                  <a16:creationId xmlns:a16="http://schemas.microsoft.com/office/drawing/2014/main" id="{288D3B80-9583-C9A1-815B-46B8FC0EE13F}"/>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95" name="Group 94">
            <a:extLst>
              <a:ext uri="{FF2B5EF4-FFF2-40B4-BE49-F238E27FC236}">
                <a16:creationId xmlns:a16="http://schemas.microsoft.com/office/drawing/2014/main" id="{73BE65AD-4551-9F63-8F29-5954EC6AC510}"/>
              </a:ext>
            </a:extLst>
          </p:cNvPr>
          <p:cNvGrpSpPr/>
          <p:nvPr/>
        </p:nvGrpSpPr>
        <p:grpSpPr>
          <a:xfrm>
            <a:off x="7591810" y="1594303"/>
            <a:ext cx="166152" cy="166152"/>
            <a:chOff x="5214995" y="-1168400"/>
            <a:chExt cx="431800" cy="431800"/>
          </a:xfrm>
        </p:grpSpPr>
        <p:sp>
          <p:nvSpPr>
            <p:cNvPr id="96" name="Oval 95">
              <a:extLst>
                <a:ext uri="{FF2B5EF4-FFF2-40B4-BE49-F238E27FC236}">
                  <a16:creationId xmlns:a16="http://schemas.microsoft.com/office/drawing/2014/main" id="{C3662CB4-0287-313E-85F8-6A88DB39FE79}"/>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97" name="Rectangle 89">
              <a:extLst>
                <a:ext uri="{FF2B5EF4-FFF2-40B4-BE49-F238E27FC236}">
                  <a16:creationId xmlns:a16="http://schemas.microsoft.com/office/drawing/2014/main" id="{D9677530-4751-E8F3-0182-358678789315}"/>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98" name="Group 97">
            <a:extLst>
              <a:ext uri="{FF2B5EF4-FFF2-40B4-BE49-F238E27FC236}">
                <a16:creationId xmlns:a16="http://schemas.microsoft.com/office/drawing/2014/main" id="{62A3F923-A397-2C0D-2B50-C5EF271EE766}"/>
              </a:ext>
            </a:extLst>
          </p:cNvPr>
          <p:cNvGrpSpPr/>
          <p:nvPr/>
        </p:nvGrpSpPr>
        <p:grpSpPr>
          <a:xfrm flipH="1">
            <a:off x="4128379" y="4049554"/>
            <a:ext cx="166152" cy="166152"/>
            <a:chOff x="5214995" y="-1168400"/>
            <a:chExt cx="431800" cy="431800"/>
          </a:xfrm>
        </p:grpSpPr>
        <p:sp>
          <p:nvSpPr>
            <p:cNvPr id="99" name="Oval 98">
              <a:extLst>
                <a:ext uri="{FF2B5EF4-FFF2-40B4-BE49-F238E27FC236}">
                  <a16:creationId xmlns:a16="http://schemas.microsoft.com/office/drawing/2014/main" id="{E46901E1-847D-5C2A-DA3B-362A536F9273}"/>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00" name="Rectangle 89">
              <a:extLst>
                <a:ext uri="{FF2B5EF4-FFF2-40B4-BE49-F238E27FC236}">
                  <a16:creationId xmlns:a16="http://schemas.microsoft.com/office/drawing/2014/main" id="{13AE9CD8-6994-7C12-AC49-AA08C5D97818}"/>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101" name="Group 100">
            <a:extLst>
              <a:ext uri="{FF2B5EF4-FFF2-40B4-BE49-F238E27FC236}">
                <a16:creationId xmlns:a16="http://schemas.microsoft.com/office/drawing/2014/main" id="{E72131E4-7EDC-ACC5-B672-ECD3DEAD5AA5}"/>
              </a:ext>
            </a:extLst>
          </p:cNvPr>
          <p:cNvGrpSpPr/>
          <p:nvPr/>
        </p:nvGrpSpPr>
        <p:grpSpPr>
          <a:xfrm flipH="1">
            <a:off x="7591810" y="4049554"/>
            <a:ext cx="166152" cy="166152"/>
            <a:chOff x="5214995" y="-1168400"/>
            <a:chExt cx="431800" cy="431800"/>
          </a:xfrm>
        </p:grpSpPr>
        <p:sp>
          <p:nvSpPr>
            <p:cNvPr id="102" name="Oval 101">
              <a:extLst>
                <a:ext uri="{FF2B5EF4-FFF2-40B4-BE49-F238E27FC236}">
                  <a16:creationId xmlns:a16="http://schemas.microsoft.com/office/drawing/2014/main" id="{58FCC903-C95F-AD7C-56E8-438CD9B06295}"/>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03" name="Rectangle 89">
              <a:extLst>
                <a:ext uri="{FF2B5EF4-FFF2-40B4-BE49-F238E27FC236}">
                  <a16:creationId xmlns:a16="http://schemas.microsoft.com/office/drawing/2014/main" id="{8D951344-BAAA-16FA-EBDB-ADA934780469}"/>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107" name="Group 106">
            <a:extLst>
              <a:ext uri="{FF2B5EF4-FFF2-40B4-BE49-F238E27FC236}">
                <a16:creationId xmlns:a16="http://schemas.microsoft.com/office/drawing/2014/main" id="{78B3D9E3-F04C-899F-B647-FE10492A13F4}"/>
              </a:ext>
            </a:extLst>
          </p:cNvPr>
          <p:cNvGrpSpPr/>
          <p:nvPr/>
        </p:nvGrpSpPr>
        <p:grpSpPr>
          <a:xfrm rot="5400000">
            <a:off x="11068586" y="2034721"/>
            <a:ext cx="166152" cy="166152"/>
            <a:chOff x="5214995" y="-1168400"/>
            <a:chExt cx="431800" cy="431800"/>
          </a:xfrm>
        </p:grpSpPr>
        <p:sp>
          <p:nvSpPr>
            <p:cNvPr id="108" name="Oval 107">
              <a:extLst>
                <a:ext uri="{FF2B5EF4-FFF2-40B4-BE49-F238E27FC236}">
                  <a16:creationId xmlns:a16="http://schemas.microsoft.com/office/drawing/2014/main" id="{933FE1A1-4871-3299-96BF-997E66A8BB4A}"/>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09" name="Rectangle 89">
              <a:extLst>
                <a:ext uri="{FF2B5EF4-FFF2-40B4-BE49-F238E27FC236}">
                  <a16:creationId xmlns:a16="http://schemas.microsoft.com/office/drawing/2014/main" id="{BA621DBC-B904-FDD3-65D7-9538D07E195D}"/>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110" name="Group 109">
            <a:extLst>
              <a:ext uri="{FF2B5EF4-FFF2-40B4-BE49-F238E27FC236}">
                <a16:creationId xmlns:a16="http://schemas.microsoft.com/office/drawing/2014/main" id="{FF646183-0695-460A-6069-FC9DD8782C84}"/>
              </a:ext>
            </a:extLst>
          </p:cNvPr>
          <p:cNvGrpSpPr/>
          <p:nvPr/>
        </p:nvGrpSpPr>
        <p:grpSpPr>
          <a:xfrm rot="5400000">
            <a:off x="11068586" y="3583008"/>
            <a:ext cx="166152" cy="166152"/>
            <a:chOff x="5214995" y="-1168400"/>
            <a:chExt cx="431800" cy="431800"/>
          </a:xfrm>
        </p:grpSpPr>
        <p:sp>
          <p:nvSpPr>
            <p:cNvPr id="111" name="Oval 110">
              <a:extLst>
                <a:ext uri="{FF2B5EF4-FFF2-40B4-BE49-F238E27FC236}">
                  <a16:creationId xmlns:a16="http://schemas.microsoft.com/office/drawing/2014/main" id="{BBA0B371-2ADB-A987-9C97-58427607E1CE}"/>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12" name="Rectangle 89">
              <a:extLst>
                <a:ext uri="{FF2B5EF4-FFF2-40B4-BE49-F238E27FC236}">
                  <a16:creationId xmlns:a16="http://schemas.microsoft.com/office/drawing/2014/main" id="{DF00CD76-97A0-84C9-6C53-A059127B7FAD}"/>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sp>
        <p:nvSpPr>
          <p:cNvPr id="16" name="Rectangle: Rounded Corners 6">
            <a:extLst>
              <a:ext uri="{FF2B5EF4-FFF2-40B4-BE49-F238E27FC236}">
                <a16:creationId xmlns:a16="http://schemas.microsoft.com/office/drawing/2014/main" id="{8E81C7B8-7D89-29C8-8BA3-CC656FFF91B6}"/>
              </a:ext>
              <a:ext uri="{C183D7F6-B498-43B3-948B-1728B52AA6E4}">
                <adec:decorative xmlns:adec="http://schemas.microsoft.com/office/drawing/2017/decorative" val="1"/>
              </a:ext>
            </a:extLst>
          </p:cNvPr>
          <p:cNvSpPr/>
          <p:nvPr/>
        </p:nvSpPr>
        <p:spPr bwMode="auto">
          <a:xfrm>
            <a:off x="588262" y="977145"/>
            <a:ext cx="1188720" cy="169396"/>
          </a:xfrm>
          <a:prstGeom prst="roundRect">
            <a:avLst>
              <a:gd name="adj" fmla="val 8425"/>
            </a:avLst>
          </a:prstGeom>
          <a:noFill/>
          <a:ln w="254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Potential benefits</a:t>
            </a:r>
          </a:p>
        </p:txBody>
      </p:sp>
      <p:sp>
        <p:nvSpPr>
          <p:cNvPr id="8" name="Rectangle: Rounded Corners 6">
            <a:extLst>
              <a:ext uri="{FF2B5EF4-FFF2-40B4-BE49-F238E27FC236}">
                <a16:creationId xmlns:a16="http://schemas.microsoft.com/office/drawing/2014/main" id="{33210EAC-BD80-F133-9421-9D6941F08E7D}"/>
              </a:ext>
              <a:ext uri="{C183D7F6-B498-43B3-948B-1728B52AA6E4}">
                <adec:decorative xmlns:adec="http://schemas.microsoft.com/office/drawing/2017/decorative" val="1"/>
              </a:ext>
            </a:extLst>
          </p:cNvPr>
          <p:cNvSpPr/>
          <p:nvPr/>
        </p:nvSpPr>
        <p:spPr bwMode="auto">
          <a:xfrm>
            <a:off x="1893574" y="944346"/>
            <a:ext cx="1291316" cy="234994"/>
          </a:xfrm>
          <a:prstGeom prst="roundRect">
            <a:avLst>
              <a:gd name="adj" fmla="val 50000"/>
            </a:avLst>
          </a:prstGeom>
          <a:ln w="15875" cap="flat">
            <a:gradFill flip="none" rotWithShape="1">
              <a:gsLst>
                <a:gs pos="0">
                  <a:srgbClr val="0078D4"/>
                </a:gs>
                <a:gs pos="100000">
                  <a:schemeClr val="accent3"/>
                </a:gs>
              </a:gsLst>
              <a:path path="circle">
                <a:fillToRect r="100000" b="100000"/>
              </a:path>
              <a:tileRect l="-100000" t="-100000"/>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78D4"/>
                </a:solidFill>
                <a:effectLst/>
                <a:uLnTx/>
                <a:uFillTx/>
                <a:latin typeface="Segoe UI"/>
                <a:ea typeface="+mn-ea"/>
                <a:cs typeface="Segoe UI" pitchFamily="34" charset="0"/>
              </a:rPr>
              <a:t>First draft faster</a:t>
            </a:r>
          </a:p>
        </p:txBody>
      </p:sp>
      <p:sp>
        <p:nvSpPr>
          <p:cNvPr id="7" name="Rectangle: Rounded Corners 6">
            <a:extLst>
              <a:ext uri="{FF2B5EF4-FFF2-40B4-BE49-F238E27FC236}">
                <a16:creationId xmlns:a16="http://schemas.microsoft.com/office/drawing/2014/main" id="{0BA34A2F-68C8-FA32-78AE-524347018022}"/>
              </a:ext>
              <a:ext uri="{C183D7F6-B498-43B3-948B-1728B52AA6E4}">
                <adec:decorative xmlns:adec="http://schemas.microsoft.com/office/drawing/2017/decorative" val="1"/>
              </a:ext>
            </a:extLst>
          </p:cNvPr>
          <p:cNvSpPr/>
          <p:nvPr/>
        </p:nvSpPr>
        <p:spPr bwMode="auto">
          <a:xfrm>
            <a:off x="3301483" y="942971"/>
            <a:ext cx="1031032" cy="237744"/>
          </a:xfrm>
          <a:prstGeom prst="roundRect">
            <a:avLst>
              <a:gd name="adj" fmla="val 50000"/>
            </a:avLst>
          </a:prstGeom>
          <a:ln w="15875" cap="flat">
            <a:gradFill flip="none" rotWithShape="1">
              <a:gsLst>
                <a:gs pos="0">
                  <a:srgbClr val="0078D4"/>
                </a:gs>
                <a:gs pos="100000">
                  <a:schemeClr val="accent3"/>
                </a:gs>
              </a:gsLst>
              <a:path path="circle">
                <a:fillToRect r="100000" b="100000"/>
              </a:path>
              <a:tileRect l="-100000" t="-100000"/>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78D4"/>
                </a:solidFill>
                <a:effectLst/>
                <a:uLnTx/>
                <a:uFillTx/>
                <a:latin typeface="Segoe UI"/>
                <a:ea typeface="+mn-ea"/>
                <a:cs typeface="Segoe UI" pitchFamily="34" charset="0"/>
              </a:rPr>
              <a:t>Cost per lead</a:t>
            </a:r>
          </a:p>
        </p:txBody>
      </p:sp>
      <p:sp>
        <p:nvSpPr>
          <p:cNvPr id="22" name="Oval 21">
            <a:extLst>
              <a:ext uri="{FF2B5EF4-FFF2-40B4-BE49-F238E27FC236}">
                <a16:creationId xmlns:a16="http://schemas.microsoft.com/office/drawing/2014/main" id="{3234B0AD-EBAB-7AAD-78E2-FC9CF87CC592}"/>
              </a:ext>
            </a:extLst>
          </p:cNvPr>
          <p:cNvSpPr>
            <a:spLocks/>
          </p:cNvSpPr>
          <p:nvPr/>
        </p:nvSpPr>
        <p:spPr bwMode="auto">
          <a:xfrm>
            <a:off x="4891300" y="4875278"/>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pic>
        <p:nvPicPr>
          <p:cNvPr id="44" name="Picture 4" descr="Microsoft PowerPoint Logo - PNG and Vector - Logo Download">
            <a:hlinkClick r:id="rId4"/>
            <a:extLst>
              <a:ext uri="{FF2B5EF4-FFF2-40B4-BE49-F238E27FC236}">
                <a16:creationId xmlns:a16="http://schemas.microsoft.com/office/drawing/2014/main" id="{53887621-FB49-CE6E-564E-F2C69F10F32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54151" y="4948097"/>
            <a:ext cx="285779" cy="2658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5A6AED94-67D8-C4B1-10B9-56FADC85D832}"/>
              </a:ext>
              <a:ext uri="{C183D7F6-B498-43B3-948B-1728B52AA6E4}">
                <adec:decorative xmlns:adec="http://schemas.microsoft.com/office/drawing/2017/decorative" val="0"/>
              </a:ext>
            </a:extLst>
          </p:cNvPr>
          <p:cNvSpPr txBox="1"/>
          <p:nvPr/>
        </p:nvSpPr>
        <p:spPr>
          <a:xfrm>
            <a:off x="5407884" y="4988685"/>
            <a:ext cx="1679920" cy="184666"/>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PowerPoint</a:t>
            </a:r>
          </a:p>
        </p:txBody>
      </p:sp>
      <p:sp>
        <p:nvSpPr>
          <p:cNvPr id="31" name="Oval 30">
            <a:extLst>
              <a:ext uri="{FF2B5EF4-FFF2-40B4-BE49-F238E27FC236}">
                <a16:creationId xmlns:a16="http://schemas.microsoft.com/office/drawing/2014/main" id="{D7326871-732B-C6FF-E2F9-08E46A206C21}"/>
              </a:ext>
            </a:extLst>
          </p:cNvPr>
          <p:cNvSpPr>
            <a:spLocks/>
          </p:cNvSpPr>
          <p:nvPr/>
        </p:nvSpPr>
        <p:spPr bwMode="auto">
          <a:xfrm>
            <a:off x="8423820" y="2518888"/>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32" name="TextBox 31">
            <a:extLst>
              <a:ext uri="{FF2B5EF4-FFF2-40B4-BE49-F238E27FC236}">
                <a16:creationId xmlns:a16="http://schemas.microsoft.com/office/drawing/2014/main" id="{0C0EF6ED-93ED-8BED-F0E2-85B749543857}"/>
              </a:ext>
              <a:ext uri="{C183D7F6-B498-43B3-948B-1728B52AA6E4}">
                <adec:decorative xmlns:adec="http://schemas.microsoft.com/office/drawing/2017/decorative" val="0"/>
              </a:ext>
            </a:extLst>
          </p:cNvPr>
          <p:cNvSpPr txBox="1"/>
          <p:nvPr/>
        </p:nvSpPr>
        <p:spPr>
          <a:xfrm>
            <a:off x="8940000" y="2624582"/>
            <a:ext cx="1477963" cy="184666"/>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Excel</a:t>
            </a:r>
          </a:p>
        </p:txBody>
      </p:sp>
      <p:pic>
        <p:nvPicPr>
          <p:cNvPr id="65" name="Picture 8" descr="Microsoft Excel Logo - PNG and Vector - Logo Download">
            <a:hlinkClick r:id="rId6"/>
            <a:extLst>
              <a:ext uri="{FF2B5EF4-FFF2-40B4-BE49-F238E27FC236}">
                <a16:creationId xmlns:a16="http://schemas.microsoft.com/office/drawing/2014/main" id="{C0B06B22-5003-BCB8-B914-367C676AC1FA}"/>
              </a:ext>
            </a:extLst>
          </p:cNvPr>
          <p:cNvPicPr>
            <a:picLocks noChangeArrowheads="1"/>
          </p:cNvPicPr>
          <p:nvPr/>
        </p:nvPicPr>
        <p:blipFill rotWithShape="1">
          <a:blip r:embed="rId7" cstate="email">
            <a:extLst>
              <a:ext uri="{28A0092B-C50C-407E-A947-70E740481C1C}">
                <a14:useLocalDpi xmlns:a14="http://schemas.microsoft.com/office/drawing/2010/main"/>
              </a:ext>
            </a:extLst>
          </a:blip>
          <a:srcRect l="17073" t="17073" r="17073" b="17073"/>
          <a:stretch/>
        </p:blipFill>
        <p:spPr bwMode="auto">
          <a:xfrm>
            <a:off x="8464884" y="2594484"/>
            <a:ext cx="282265" cy="256605"/>
          </a:xfrm>
          <a:prstGeom prst="rect">
            <a:avLst/>
          </a:prstGeom>
          <a:noFill/>
          <a:extLst>
            <a:ext uri="{909E8E84-426E-40DD-AFC4-6F175D3DCCD1}">
              <a14:hiddenFill xmlns:a14="http://schemas.microsoft.com/office/drawing/2010/main">
                <a:solidFill>
                  <a:srgbClr val="FFFFFF"/>
                </a:solidFill>
              </a14:hiddenFill>
            </a:ext>
          </a:extLst>
        </p:spPr>
      </p:pic>
      <p:sp>
        <p:nvSpPr>
          <p:cNvPr id="37" name="Oval 36">
            <a:extLst>
              <a:ext uri="{FF2B5EF4-FFF2-40B4-BE49-F238E27FC236}">
                <a16:creationId xmlns:a16="http://schemas.microsoft.com/office/drawing/2014/main" id="{DC5A22CD-F631-C3BD-4181-F04F1EB88163}"/>
              </a:ext>
            </a:extLst>
          </p:cNvPr>
          <p:cNvSpPr>
            <a:spLocks/>
          </p:cNvSpPr>
          <p:nvPr/>
        </p:nvSpPr>
        <p:spPr bwMode="auto">
          <a:xfrm>
            <a:off x="8477026" y="4875278"/>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38" name="TextBox 37">
            <a:extLst>
              <a:ext uri="{FF2B5EF4-FFF2-40B4-BE49-F238E27FC236}">
                <a16:creationId xmlns:a16="http://schemas.microsoft.com/office/drawing/2014/main" id="{E2FEE49C-B3AB-5ED2-DA76-835DDA00AB06}"/>
              </a:ext>
              <a:ext uri="{C183D7F6-B498-43B3-948B-1728B52AA6E4}">
                <adec:decorative xmlns:adec="http://schemas.microsoft.com/office/drawing/2017/decorative" val="0"/>
              </a:ext>
            </a:extLst>
          </p:cNvPr>
          <p:cNvSpPr txBox="1"/>
          <p:nvPr/>
        </p:nvSpPr>
        <p:spPr>
          <a:xfrm>
            <a:off x="8993206" y="4988685"/>
            <a:ext cx="1603195" cy="184666"/>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Word</a:t>
            </a:r>
          </a:p>
        </p:txBody>
      </p:sp>
      <p:pic>
        <p:nvPicPr>
          <p:cNvPr id="39" name="Picture 10" descr="Microsoft Word Logo - PNG and Vector - Logo Download">
            <a:hlinkClick r:id="rId8"/>
            <a:extLst>
              <a:ext uri="{FF2B5EF4-FFF2-40B4-BE49-F238E27FC236}">
                <a16:creationId xmlns:a16="http://schemas.microsoft.com/office/drawing/2014/main" id="{718738B6-2306-193E-B4EE-838085FCF32E}"/>
              </a:ext>
            </a:extLst>
          </p:cNvPr>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518090" y="4939886"/>
            <a:ext cx="282265" cy="282265"/>
          </a:xfrm>
          <a:prstGeom prst="rect">
            <a:avLst/>
          </a:prstGeom>
          <a:noFill/>
          <a:extLst>
            <a:ext uri="{909E8E84-426E-40DD-AFC4-6F175D3DCCD1}">
              <a14:hiddenFill xmlns:a14="http://schemas.microsoft.com/office/drawing/2010/main">
                <a:solidFill>
                  <a:srgbClr val="FFFFFF"/>
                </a:solidFill>
              </a14:hiddenFill>
            </a:ext>
          </a:extLst>
        </p:spPr>
      </p:pic>
      <p:sp>
        <p:nvSpPr>
          <p:cNvPr id="67" name="Oval 66">
            <a:extLst>
              <a:ext uri="{FF2B5EF4-FFF2-40B4-BE49-F238E27FC236}">
                <a16:creationId xmlns:a16="http://schemas.microsoft.com/office/drawing/2014/main" id="{AF1D9C68-B19A-7323-82B2-8963479F68DD}"/>
              </a:ext>
            </a:extLst>
          </p:cNvPr>
          <p:cNvSpPr>
            <a:spLocks/>
          </p:cNvSpPr>
          <p:nvPr/>
        </p:nvSpPr>
        <p:spPr bwMode="auto">
          <a:xfrm>
            <a:off x="1354416" y="2518888"/>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68" name="Oval 67">
            <a:extLst>
              <a:ext uri="{FF2B5EF4-FFF2-40B4-BE49-F238E27FC236}">
                <a16:creationId xmlns:a16="http://schemas.microsoft.com/office/drawing/2014/main" id="{32411E6A-5DD6-FF3F-C76A-BBEEEBE802E1}"/>
              </a:ext>
            </a:extLst>
          </p:cNvPr>
          <p:cNvSpPr>
            <a:spLocks/>
          </p:cNvSpPr>
          <p:nvPr/>
        </p:nvSpPr>
        <p:spPr bwMode="auto">
          <a:xfrm>
            <a:off x="1843025" y="2518888"/>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70" name="TextBox 69">
            <a:extLst>
              <a:ext uri="{FF2B5EF4-FFF2-40B4-BE49-F238E27FC236}">
                <a16:creationId xmlns:a16="http://schemas.microsoft.com/office/drawing/2014/main" id="{CE24FEAF-397F-D651-50C8-B9D75EBED7B5}"/>
              </a:ext>
              <a:ext uri="{C183D7F6-B498-43B3-948B-1728B52AA6E4}">
                <adec:decorative xmlns:adec="http://schemas.microsoft.com/office/drawing/2017/decorative" val="0"/>
              </a:ext>
            </a:extLst>
          </p:cNvPr>
          <p:cNvSpPr txBox="1"/>
          <p:nvPr/>
        </p:nvSpPr>
        <p:spPr>
          <a:xfrm>
            <a:off x="2359205" y="2532249"/>
            <a:ext cx="1477963" cy="369332"/>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a:t>
            </a:r>
          </a:p>
          <a:p>
            <a:pPr defTabSz="914367">
              <a:defRPr/>
            </a:pPr>
            <a:r>
              <a:rPr lang="en-US" sz="1200">
                <a:solidFill>
                  <a:prstClr val="black"/>
                </a:solidFill>
                <a:latin typeface="Segoe UI Semibold"/>
              </a:rPr>
              <a:t>Copilot in Word</a:t>
            </a:r>
          </a:p>
        </p:txBody>
      </p:sp>
      <p:pic>
        <p:nvPicPr>
          <p:cNvPr id="71" name="Picture 10" descr="Microsoft Word Logo - PNG and Vector - Logo Download">
            <a:hlinkClick r:id="rId8"/>
            <a:extLst>
              <a:ext uri="{FF2B5EF4-FFF2-40B4-BE49-F238E27FC236}">
                <a16:creationId xmlns:a16="http://schemas.microsoft.com/office/drawing/2014/main" id="{46AFDF18-8B58-8C81-2ABC-516E0D83C0C0}"/>
              </a:ext>
            </a:extLst>
          </p:cNvPr>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884089" y="2581654"/>
            <a:ext cx="282265" cy="282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Zip Co logo SVG free download, id: 101874 - Brandlogos.net">
            <a:hlinkClick r:id="rId10"/>
            <a:extLst>
              <a:ext uri="{FF2B5EF4-FFF2-40B4-BE49-F238E27FC236}">
                <a16:creationId xmlns:a16="http://schemas.microsoft.com/office/drawing/2014/main" id="{B32EB351-BA62-C254-CB4B-B66BEBD64EC2}"/>
              </a:ext>
            </a:extLst>
          </p:cNvPr>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415688" y="2605721"/>
            <a:ext cx="257610" cy="234130"/>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626150A7-4BED-E613-2EEC-B952891621B2}"/>
              </a:ext>
            </a:extLst>
          </p:cNvPr>
          <p:cNvSpPr>
            <a:spLocks/>
          </p:cNvSpPr>
          <p:nvPr/>
        </p:nvSpPr>
        <p:spPr bwMode="auto">
          <a:xfrm>
            <a:off x="1486153" y="4875278"/>
            <a:ext cx="411480" cy="4114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GB" sz="900" b="1" kern="0">
              <a:solidFill>
                <a:srgbClr val="1A1A1A"/>
              </a:solidFill>
              <a:latin typeface="Segoe UI"/>
            </a:endParaRPr>
          </a:p>
        </p:txBody>
      </p:sp>
      <p:sp>
        <p:nvSpPr>
          <p:cNvPr id="14" name="TextBox 13">
            <a:extLst>
              <a:ext uri="{FF2B5EF4-FFF2-40B4-BE49-F238E27FC236}">
                <a16:creationId xmlns:a16="http://schemas.microsoft.com/office/drawing/2014/main" id="{C6F51C47-7FDB-5201-2831-6AA83EF065B2}"/>
              </a:ext>
              <a:ext uri="{C183D7F6-B498-43B3-948B-1728B52AA6E4}">
                <adec:decorative xmlns:adec="http://schemas.microsoft.com/office/drawing/2017/decorative" val="0"/>
              </a:ext>
            </a:extLst>
          </p:cNvPr>
          <p:cNvSpPr txBox="1"/>
          <p:nvPr/>
        </p:nvSpPr>
        <p:spPr>
          <a:xfrm>
            <a:off x="1969109" y="4988685"/>
            <a:ext cx="1687531" cy="184666"/>
          </a:xfrm>
          <a:prstGeom prst="rect">
            <a:avLst/>
          </a:prstGeom>
          <a:noFill/>
        </p:spPr>
        <p:txBody>
          <a:bodyPr wrap="square" lIns="0" tIns="0" rIns="0" bIns="0" rtlCol="0" anchor="ctr">
            <a:spAutoFit/>
          </a:bodyPr>
          <a:lstStyle/>
          <a:p>
            <a:pPr defTabSz="914367">
              <a:defRPr/>
            </a:pPr>
            <a:r>
              <a:rPr lang="en-US" sz="1200">
                <a:solidFill>
                  <a:prstClr val="black"/>
                </a:solidFill>
                <a:latin typeface="Segoe UI Semibold"/>
              </a:rPr>
              <a:t>Copilot in Outlook</a:t>
            </a:r>
          </a:p>
        </p:txBody>
      </p:sp>
      <p:pic>
        <p:nvPicPr>
          <p:cNvPr id="15" name="Graphic 14">
            <a:extLst>
              <a:ext uri="{FF2B5EF4-FFF2-40B4-BE49-F238E27FC236}">
                <a16:creationId xmlns:a16="http://schemas.microsoft.com/office/drawing/2014/main" id="{76F86704-A116-4CAF-2385-454D6F4D8AA7}"/>
              </a:ext>
              <a:ext uri="{C183D7F6-B498-43B3-948B-1728B52AA6E4}">
                <adec:decorative xmlns:adec="http://schemas.microsoft.com/office/drawing/2017/decorative" val="1"/>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l="22871" t="17900" r="17900" b="17900"/>
          <a:stretch/>
        </p:blipFill>
        <p:spPr>
          <a:xfrm>
            <a:off x="1521865" y="4896719"/>
            <a:ext cx="340057" cy="368599"/>
          </a:xfrm>
          <a:prstGeom prst="rect">
            <a:avLst/>
          </a:prstGeom>
        </p:spPr>
      </p:pic>
    </p:spTree>
    <p:extLst>
      <p:ext uri="{BB962C8B-B14F-4D97-AF65-F5344CB8AC3E}">
        <p14:creationId xmlns:p14="http://schemas.microsoft.com/office/powerpoint/2010/main" val="2938880862"/>
      </p:ext>
    </p:extLst>
  </p:cSld>
  <p:clrMapOvr>
    <a:masterClrMapping/>
  </p:clrMapOvr>
  <p:transition>
    <p:fade/>
  </p:transition>
</p:sld>
</file>

<file path=ppt/theme/theme1.xml><?xml version="1.0" encoding="utf-8"?>
<a:theme xmlns:a="http://schemas.openxmlformats.org/drawingml/2006/main" name="Light 16x9">
  <a:themeElements>
    <a:clrScheme name="Theme Colors Light">
      <a:dk1>
        <a:srgbClr val="000000"/>
      </a:dk1>
      <a:lt1>
        <a:srgbClr val="FFFFFF"/>
      </a:lt1>
      <a:dk2>
        <a:srgbClr val="463668"/>
      </a:dk2>
      <a:lt2>
        <a:srgbClr val="E8E6DF"/>
      </a:lt2>
      <a:accent1>
        <a:srgbClr val="463668"/>
      </a:accent1>
      <a:accent2>
        <a:srgbClr val="C5B4E3"/>
      </a:accent2>
      <a:accent3>
        <a:srgbClr val="C03BC4"/>
      </a:accent3>
      <a:accent4>
        <a:srgbClr val="8C8279"/>
      </a:accent4>
      <a:accent5>
        <a:srgbClr val="D59ED7"/>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brand template starter - 16x9 v04.potx" id="{4908BB59-E0F9-4262-9337-B2D75939F852}" vid="{C1F6406B-B671-42E9-A581-A06DD50715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96B5C021C36A4B948619657DF31541" ma:contentTypeVersion="8" ma:contentTypeDescription="Create a new document." ma:contentTypeScope="" ma:versionID="0246c8a49b824e2d90fb9064478eda76">
  <xsd:schema xmlns:xsd="http://www.w3.org/2001/XMLSchema" xmlns:xs="http://www.w3.org/2001/XMLSchema" xmlns:p="http://schemas.microsoft.com/office/2006/metadata/properties" xmlns:ns1="http://schemas.microsoft.com/sharepoint/v3" xmlns:ns2="c12c9beb-9115-4dd4-b4b0-98592a7680e2" xmlns:ns3="9b9b331a-5640-4f50-a010-6cc4266aa39c" targetNamespace="http://schemas.microsoft.com/office/2006/metadata/properties" ma:root="true" ma:fieldsID="febeab1df58619b47775e68512d0ae4a" ns1:_="" ns2:_="" ns3:_="">
    <xsd:import namespace="http://schemas.microsoft.com/sharepoint/v3"/>
    <xsd:import namespace="c12c9beb-9115-4dd4-b4b0-98592a7680e2"/>
    <xsd:import namespace="9b9b331a-5640-4f50-a010-6cc4266aa39c"/>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2c9beb-9115-4dd4-b4b0-98592a7680e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9b331a-5640-4f50-a010-6cc4266aa39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9b9b331a-5640-4f50-a010-6cc4266aa39c">
      <UserInfo>
        <DisplayName>Jenny He</DisplayName>
        <AccountId>47</AccountId>
        <AccountType/>
      </UserInfo>
    </SharedWithUsers>
  </documentManagement>
</p:properties>
</file>

<file path=customXml/itemProps1.xml><?xml version="1.0" encoding="utf-8"?>
<ds:datastoreItem xmlns:ds="http://schemas.openxmlformats.org/officeDocument/2006/customXml" ds:itemID="{BBD27E95-2EB6-4414-B2A4-803E9FF48B70}">
  <ds:schemaRefs>
    <ds:schemaRef ds:uri="9b9b331a-5640-4f50-a010-6cc4266aa39c"/>
    <ds:schemaRef ds:uri="c12c9beb-9115-4dd4-b4b0-98592a7680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0A8C370-B335-4165-9C6D-E7A644953A24}">
  <ds:schemaRefs>
    <ds:schemaRef ds:uri="http://schemas.microsoft.com/sharepoint/v3/contenttype/forms"/>
  </ds:schemaRefs>
</ds:datastoreItem>
</file>

<file path=customXml/itemProps3.xml><?xml version="1.0" encoding="utf-8"?>
<ds:datastoreItem xmlns:ds="http://schemas.openxmlformats.org/officeDocument/2006/customXml" ds:itemID="{8AE9D34C-4CAF-48FB-AFC1-88FE0937519B}">
  <ds:schemaRefs>
    <ds:schemaRef ds:uri="9b9b331a-5640-4f50-a010-6cc4266aa39c"/>
    <ds:schemaRef ds:uri="http://www.w3.org/XML/1998/namespace"/>
    <ds:schemaRef ds:uri="http://purl.org/dc/dcmitype/"/>
    <ds:schemaRef ds:uri="http://schemas.microsoft.com/office/2006/documentManagement/types"/>
    <ds:schemaRef ds:uri="http://schemas.microsoft.com/office/infopath/2007/PartnerControls"/>
    <ds:schemaRef ds:uri="http://schemas.microsoft.com/office/2006/metadata/properties"/>
    <ds:schemaRef ds:uri="http://schemas.microsoft.com/sharepoint/v3"/>
    <ds:schemaRef ds:uri="http://schemas.openxmlformats.org/package/2006/metadata/core-properties"/>
    <ds:schemaRef ds:uri="c12c9beb-9115-4dd4-b4b0-98592a7680e2"/>
    <ds:schemaRef ds:uri="http://purl.org/dc/terms/"/>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44</TotalTime>
  <Words>2529</Words>
  <Application>Microsoft Macintosh PowerPoint</Application>
  <PresentationFormat>Widescreen</PresentationFormat>
  <Paragraphs>284</Paragraphs>
  <Slides>12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Aptos</vt:lpstr>
      <vt:lpstr>Arial</vt:lpstr>
      <vt:lpstr>Consolas</vt:lpstr>
      <vt:lpstr>Segoe UI</vt:lpstr>
      <vt:lpstr>Segoe UI </vt:lpstr>
      <vt:lpstr>Segoe UI Semibold</vt:lpstr>
      <vt:lpstr>Segoe UI Semilight</vt:lpstr>
      <vt:lpstr>Wingdings</vt:lpstr>
      <vt:lpstr>Light 16x9</vt:lpstr>
      <vt:lpstr>Copilot scenarios for Marketing</vt:lpstr>
      <vt:lpstr>Copilot scenarios for Marketing</vt:lpstr>
      <vt:lpstr>Using Copilot in Marketing</vt:lpstr>
      <vt:lpstr>KPI – Impact on brand value</vt:lpstr>
      <vt:lpstr>KPI – Impact on number of leads</vt:lpstr>
      <vt:lpstr>KPI – Impact on cost per leads</vt:lpstr>
      <vt:lpstr>Marketing use case | Collect and share product feedback</vt:lpstr>
      <vt:lpstr>Marketing use case | Create a new offering</vt:lpstr>
      <vt:lpstr>Marketing use case | Coordinate Market Research</vt:lpstr>
      <vt:lpstr>Marketing use case | Product Launch</vt:lpstr>
      <vt:lpstr>Marketing use case | Creating a marketing Bill of Materials</vt:lpstr>
      <vt:lpstr>A day in the life of a Marketing Manager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Copilot Scenario Library</dc:title>
  <dc:creator>Louise Zhang</dc:creator>
  <cp:lastModifiedBy>Aaron Bode</cp:lastModifiedBy>
  <cp:revision>3</cp:revision>
  <dcterms:created xsi:type="dcterms:W3CDTF">2024-03-04T19:03:31Z</dcterms:created>
  <dcterms:modified xsi:type="dcterms:W3CDTF">2024-03-06T18:07:35Z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0x0101007696B5C021C36A4B948619657DF31541</vt:lpwstr>
  </property>
  <property fmtid="{D5CDD505-2E9C-101B-9397-08002B2CF9AE}" pid="3" name="MediaServiceImageTags">
    <vt:lpwstr/>
  </property>
  <property fmtid="{D5CDD505-2E9C-101B-9397-08002B2CF9AE}" pid="4" name="MSIP_Label_f42aa342-8706-4288-bd11-ebb85995028c_Enabled">
    <vt:lpwstr>true</vt:lpwstr>
  </property>
  <property fmtid="{D5CDD505-2E9C-101B-9397-08002B2CF9AE}" pid="5" name="MSIP_Label_f42aa342-8706-4288-bd11-ebb85995028c_SetDate">
    <vt:lpwstr>2024-03-05T03:05:34Z</vt:lpwstr>
  </property>
  <property fmtid="{D5CDD505-2E9C-101B-9397-08002B2CF9AE}" pid="6" name="MSIP_Label_f42aa342-8706-4288-bd11-ebb85995028c_Method">
    <vt:lpwstr>Standard</vt:lpwstr>
  </property>
  <property fmtid="{D5CDD505-2E9C-101B-9397-08002B2CF9AE}" pid="7" name="MSIP_Label_f42aa342-8706-4288-bd11-ebb85995028c_Name">
    <vt:lpwstr>Internal</vt:lpwstr>
  </property>
  <property fmtid="{D5CDD505-2E9C-101B-9397-08002B2CF9AE}" pid="8" name="MSIP_Label_f42aa342-8706-4288-bd11-ebb85995028c_SiteId">
    <vt:lpwstr>72f988bf-86f1-41af-91ab-2d7cd011db47</vt:lpwstr>
  </property>
  <property fmtid="{D5CDD505-2E9C-101B-9397-08002B2CF9AE}" pid="9" name="MSIP_Label_f42aa342-8706-4288-bd11-ebb85995028c_ActionId">
    <vt:lpwstr>0e8eeee1-b050-4145-9af9-4ce2fd72efd7</vt:lpwstr>
  </property>
  <property fmtid="{D5CDD505-2E9C-101B-9397-08002B2CF9AE}" pid="10" name="MSIP_Label_f42aa342-8706-4288-bd11-ebb85995028c_ContentBits">
    <vt:lpwstr>0</vt:lpwstr>
  </property>
</Properties>
</file>